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2"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6858000" cx="12192000"/>
  <p:notesSz cx="6858000" cy="9144000"/>
  <p:embeddedFontLst>
    <p:embeddedFont>
      <p:font typeface="Helvetica Neue Light"/>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3" roundtripDataSignature="AMtx7miYy6jZ1OeAYW4KZtic37KS86hI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HelveticaNeueLight-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HelveticaNeueLight-italic.fntdata"/><Relationship Id="rId12" Type="http://schemas.openxmlformats.org/officeDocument/2006/relationships/slide" Target="slides/slide6.xml"/><Relationship Id="rId56" Type="http://schemas.openxmlformats.org/officeDocument/2006/relationships/font" Target="fonts/HelveticaNeueLight-bold.fntdata"/><Relationship Id="rId15" Type="http://schemas.openxmlformats.org/officeDocument/2006/relationships/slide" Target="slides/slide9.xml"/><Relationship Id="rId59" Type="http://schemas.openxmlformats.org/officeDocument/2006/relationships/font" Target="fonts/OpenSans-regular.fntdata"/><Relationship Id="rId14" Type="http://schemas.openxmlformats.org/officeDocument/2006/relationships/slide" Target="slides/slide8.xml"/><Relationship Id="rId58" Type="http://schemas.openxmlformats.org/officeDocument/2006/relationships/font" Target="fonts/HelveticaNeue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 name="Google Shape;24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3" name="Google Shape;3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5" name="Google Shape;33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5" name="Google Shape;43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5" name="Google Shape;51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3" name="Google Shape;52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69" name="Google Shape;569;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5" name="Google Shape;58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https://infotecs.mx/blog/acl-lista-de-control-de-accesos.html</a:t>
            </a:r>
            <a:endParaRPr/>
          </a:p>
          <a:p>
            <a:pPr indent="0" lvl="0" marL="0" rtl="0" algn="l">
              <a:lnSpc>
                <a:spcPct val="100000"/>
              </a:lnSpc>
              <a:spcBef>
                <a:spcPts val="0"/>
              </a:spcBef>
              <a:spcAft>
                <a:spcPts val="0"/>
              </a:spcAft>
              <a:buSzPts val="1400"/>
              <a:buNone/>
            </a:pPr>
            <a:r>
              <a:rPr lang="es-ES"/>
              <a:t>https://www.itesa.edu.mx/netacad/switching/course/module9/9.1.1.1/9.1.1.1.html</a:t>
            </a:r>
            <a:endParaRPr/>
          </a:p>
          <a:p>
            <a:pPr indent="0" lvl="0" marL="0" rtl="0" algn="l">
              <a:lnSpc>
                <a:spcPct val="100000"/>
              </a:lnSpc>
              <a:spcBef>
                <a:spcPts val="0"/>
              </a:spcBef>
              <a:spcAft>
                <a:spcPts val="0"/>
              </a:spcAft>
              <a:buSzPts val="1400"/>
              <a:buNone/>
            </a:pPr>
            <a:r>
              <a:rPr lang="es-ES"/>
              <a:t>https://www.zonasystem.com/2011/04/activar-habilitar-o-modificar-permisos.html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94" name="Google Shape;594;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4" name="Google Shape;61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https://www.ticportal.es/temas/cloud-computing/amazon-web-services</a:t>
            </a:r>
            <a:endParaRPr/>
          </a:p>
        </p:txBody>
      </p:sp>
      <p:sp>
        <p:nvSpPr>
          <p:cNvPr id="633" name="Google Shape;63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https://www.ticportal.es/temas/cloud-computing/amazon-web-services</a:t>
            </a:r>
            <a:endParaRPr/>
          </a:p>
        </p:txBody>
      </p:sp>
      <p:sp>
        <p:nvSpPr>
          <p:cNvPr id="640" name="Google Shape;640;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8" name="Google Shape;64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7" name="Google Shape;657;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6" name="Google Shape;66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17" name="Shape 17"/>
        <p:cNvGrpSpPr/>
        <p:nvPr/>
      </p:nvGrpSpPr>
      <p:grpSpPr>
        <a:xfrm>
          <a:off x="0" y="0"/>
          <a:ext cx="0" cy="0"/>
          <a:chOff x="0" y="0"/>
          <a:chExt cx="0" cy="0"/>
        </a:xfrm>
      </p:grpSpPr>
      <p:sp>
        <p:nvSpPr>
          <p:cNvPr id="18" name="Google Shape;18;p50"/>
          <p:cNvSpPr txBox="1"/>
          <p:nvPr>
            <p:ph idx="11" type="ftr"/>
          </p:nvPr>
        </p:nvSpPr>
        <p:spPr>
          <a:xfrm>
            <a:off x="4038480" y="6356520"/>
            <a:ext cx="4114440" cy="36468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0"/>
          <p:cNvSpPr txBox="1"/>
          <p:nvPr>
            <p:ph idx="10" type="dt"/>
          </p:nvPr>
        </p:nvSpPr>
        <p:spPr>
          <a:xfrm>
            <a:off x="838080" y="6356520"/>
            <a:ext cx="2742840" cy="36468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50"/>
          <p:cNvSpPr txBox="1"/>
          <p:nvPr>
            <p:ph idx="12" type="sldNum"/>
          </p:nvPr>
        </p:nvSpPr>
        <p:spPr>
          <a:xfrm>
            <a:off x="8610480" y="6356520"/>
            <a:ext cx="2742840" cy="36468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sz="1800">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 name="Shape 46"/>
        <p:cNvGrpSpPr/>
        <p:nvPr/>
      </p:nvGrpSpPr>
      <p:grpSpPr>
        <a:xfrm>
          <a:off x="0" y="0"/>
          <a:ext cx="0" cy="0"/>
          <a:chOff x="0" y="0"/>
          <a:chExt cx="0" cy="0"/>
        </a:xfrm>
      </p:grpSpPr>
      <p:sp>
        <p:nvSpPr>
          <p:cNvPr id="47" name="Google Shape;47;p6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1"/>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61"/>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61"/>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1" name="Shape 51"/>
        <p:cNvGrpSpPr/>
        <p:nvPr/>
      </p:nvGrpSpPr>
      <p:grpSpPr>
        <a:xfrm>
          <a:off x="0" y="0"/>
          <a:ext cx="0" cy="0"/>
          <a:chOff x="0" y="0"/>
          <a:chExt cx="0" cy="0"/>
        </a:xfrm>
      </p:grpSpPr>
      <p:sp>
        <p:nvSpPr>
          <p:cNvPr id="52" name="Google Shape;52;p6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2"/>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62"/>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5" name="Shape 55"/>
        <p:cNvGrpSpPr/>
        <p:nvPr/>
      </p:nvGrpSpPr>
      <p:grpSpPr>
        <a:xfrm>
          <a:off x="0" y="0"/>
          <a:ext cx="0" cy="0"/>
          <a:chOff x="0" y="0"/>
          <a:chExt cx="0" cy="0"/>
        </a:xfrm>
      </p:grpSpPr>
      <p:sp>
        <p:nvSpPr>
          <p:cNvPr id="56" name="Google Shape;56;p6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3"/>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63"/>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63"/>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63"/>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1" name="Shape 61"/>
        <p:cNvGrpSpPr/>
        <p:nvPr/>
      </p:nvGrpSpPr>
      <p:grpSpPr>
        <a:xfrm>
          <a:off x="0" y="0"/>
          <a:ext cx="0" cy="0"/>
          <a:chOff x="0" y="0"/>
          <a:chExt cx="0" cy="0"/>
        </a:xfrm>
      </p:grpSpPr>
      <p:sp>
        <p:nvSpPr>
          <p:cNvPr id="62" name="Google Shape;62;p6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4"/>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64"/>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64"/>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64"/>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64"/>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64"/>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 name="Shape 7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8" name="Shape 78"/>
        <p:cNvGrpSpPr/>
        <p:nvPr/>
      </p:nvGrpSpPr>
      <p:grpSpPr>
        <a:xfrm>
          <a:off x="0" y="0"/>
          <a:ext cx="0" cy="0"/>
          <a:chOff x="0" y="0"/>
          <a:chExt cx="0" cy="0"/>
        </a:xfrm>
      </p:grpSpPr>
      <p:sp>
        <p:nvSpPr>
          <p:cNvPr id="79" name="Google Shape;79;p6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5"/>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1" name="Shape 81"/>
        <p:cNvGrpSpPr/>
        <p:nvPr/>
      </p:nvGrpSpPr>
      <p:grpSpPr>
        <a:xfrm>
          <a:off x="0" y="0"/>
          <a:ext cx="0" cy="0"/>
          <a:chOff x="0" y="0"/>
          <a:chExt cx="0" cy="0"/>
        </a:xfrm>
      </p:grpSpPr>
      <p:sp>
        <p:nvSpPr>
          <p:cNvPr id="82" name="Google Shape;82;p6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66"/>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4" name="Shape 84"/>
        <p:cNvGrpSpPr/>
        <p:nvPr/>
      </p:nvGrpSpPr>
      <p:grpSpPr>
        <a:xfrm>
          <a:off x="0" y="0"/>
          <a:ext cx="0" cy="0"/>
          <a:chOff x="0" y="0"/>
          <a:chExt cx="0" cy="0"/>
        </a:xfrm>
      </p:grpSpPr>
      <p:sp>
        <p:nvSpPr>
          <p:cNvPr id="85" name="Google Shape;85;p6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7"/>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67"/>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6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0" name="Shape 90"/>
        <p:cNvGrpSpPr/>
        <p:nvPr/>
      </p:nvGrpSpPr>
      <p:grpSpPr>
        <a:xfrm>
          <a:off x="0" y="0"/>
          <a:ext cx="0" cy="0"/>
          <a:chOff x="0" y="0"/>
          <a:chExt cx="0" cy="0"/>
        </a:xfrm>
      </p:grpSpPr>
      <p:sp>
        <p:nvSpPr>
          <p:cNvPr id="91" name="Google Shape;91;p69"/>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 name="Shape 21"/>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2" name="Shape 92"/>
        <p:cNvGrpSpPr/>
        <p:nvPr/>
      </p:nvGrpSpPr>
      <p:grpSpPr>
        <a:xfrm>
          <a:off x="0" y="0"/>
          <a:ext cx="0" cy="0"/>
          <a:chOff x="0" y="0"/>
          <a:chExt cx="0" cy="0"/>
        </a:xfrm>
      </p:grpSpPr>
      <p:sp>
        <p:nvSpPr>
          <p:cNvPr id="93" name="Google Shape;93;p7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70"/>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70"/>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70"/>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97" name="Shape 97"/>
        <p:cNvGrpSpPr/>
        <p:nvPr/>
      </p:nvGrpSpPr>
      <p:grpSpPr>
        <a:xfrm>
          <a:off x="0" y="0"/>
          <a:ext cx="0" cy="0"/>
          <a:chOff x="0" y="0"/>
          <a:chExt cx="0" cy="0"/>
        </a:xfrm>
      </p:grpSpPr>
      <p:sp>
        <p:nvSpPr>
          <p:cNvPr id="98" name="Google Shape;98;p7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71"/>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71"/>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71"/>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02" name="Shape 102"/>
        <p:cNvGrpSpPr/>
        <p:nvPr/>
      </p:nvGrpSpPr>
      <p:grpSpPr>
        <a:xfrm>
          <a:off x="0" y="0"/>
          <a:ext cx="0" cy="0"/>
          <a:chOff x="0" y="0"/>
          <a:chExt cx="0" cy="0"/>
        </a:xfrm>
      </p:grpSpPr>
      <p:sp>
        <p:nvSpPr>
          <p:cNvPr id="103" name="Google Shape;103;p72"/>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72"/>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72"/>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72"/>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07" name="Shape 107"/>
        <p:cNvGrpSpPr/>
        <p:nvPr/>
      </p:nvGrpSpPr>
      <p:grpSpPr>
        <a:xfrm>
          <a:off x="0" y="0"/>
          <a:ext cx="0" cy="0"/>
          <a:chOff x="0" y="0"/>
          <a:chExt cx="0" cy="0"/>
        </a:xfrm>
      </p:grpSpPr>
      <p:sp>
        <p:nvSpPr>
          <p:cNvPr id="108" name="Google Shape;108;p7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73"/>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73"/>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11" name="Shape 111"/>
        <p:cNvGrpSpPr/>
        <p:nvPr/>
      </p:nvGrpSpPr>
      <p:grpSpPr>
        <a:xfrm>
          <a:off x="0" y="0"/>
          <a:ext cx="0" cy="0"/>
          <a:chOff x="0" y="0"/>
          <a:chExt cx="0" cy="0"/>
        </a:xfrm>
      </p:grpSpPr>
      <p:sp>
        <p:nvSpPr>
          <p:cNvPr id="112" name="Google Shape;112;p7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74"/>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74"/>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74"/>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74"/>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17" name="Shape 117"/>
        <p:cNvGrpSpPr/>
        <p:nvPr/>
      </p:nvGrpSpPr>
      <p:grpSpPr>
        <a:xfrm>
          <a:off x="0" y="0"/>
          <a:ext cx="0" cy="0"/>
          <a:chOff x="0" y="0"/>
          <a:chExt cx="0" cy="0"/>
        </a:xfrm>
      </p:grpSpPr>
      <p:sp>
        <p:nvSpPr>
          <p:cNvPr id="118" name="Google Shape;118;p7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75"/>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75"/>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p75"/>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75"/>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75"/>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75"/>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2" name="Shape 132"/>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33" name="Shape 133"/>
        <p:cNvGrpSpPr/>
        <p:nvPr/>
      </p:nvGrpSpPr>
      <p:grpSpPr>
        <a:xfrm>
          <a:off x="0" y="0"/>
          <a:ext cx="0" cy="0"/>
          <a:chOff x="0" y="0"/>
          <a:chExt cx="0" cy="0"/>
        </a:xfrm>
      </p:grpSpPr>
      <p:sp>
        <p:nvSpPr>
          <p:cNvPr id="134" name="Google Shape;134;p7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78"/>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6" name="Shape 136"/>
        <p:cNvGrpSpPr/>
        <p:nvPr/>
      </p:nvGrpSpPr>
      <p:grpSpPr>
        <a:xfrm>
          <a:off x="0" y="0"/>
          <a:ext cx="0" cy="0"/>
          <a:chOff x="0" y="0"/>
          <a:chExt cx="0" cy="0"/>
        </a:xfrm>
      </p:grpSpPr>
      <p:sp>
        <p:nvSpPr>
          <p:cNvPr id="137" name="Google Shape;137;p7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79"/>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39" name="Shape 139"/>
        <p:cNvGrpSpPr/>
        <p:nvPr/>
      </p:nvGrpSpPr>
      <p:grpSpPr>
        <a:xfrm>
          <a:off x="0" y="0"/>
          <a:ext cx="0" cy="0"/>
          <a:chOff x="0" y="0"/>
          <a:chExt cx="0" cy="0"/>
        </a:xfrm>
      </p:grpSpPr>
      <p:sp>
        <p:nvSpPr>
          <p:cNvPr id="140" name="Google Shape;140;p8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80"/>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80"/>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 name="Shape 22"/>
        <p:cNvGrpSpPr/>
        <p:nvPr/>
      </p:nvGrpSpPr>
      <p:grpSpPr>
        <a:xfrm>
          <a:off x="0" y="0"/>
          <a:ext cx="0" cy="0"/>
          <a:chOff x="0" y="0"/>
          <a:chExt cx="0" cy="0"/>
        </a:xfrm>
      </p:grpSpPr>
      <p:sp>
        <p:nvSpPr>
          <p:cNvPr id="23" name="Google Shape;23;p5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54"/>
          <p:cNvSpPr txBox="1"/>
          <p:nvPr>
            <p:ph idx="1" type="subTitle"/>
          </p:nvPr>
        </p:nvSpPr>
        <p:spPr>
          <a:xfrm>
            <a:off x="838080" y="1825560"/>
            <a:ext cx="10515240" cy="435096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8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45" name="Shape 145"/>
        <p:cNvGrpSpPr/>
        <p:nvPr/>
      </p:nvGrpSpPr>
      <p:grpSpPr>
        <a:xfrm>
          <a:off x="0" y="0"/>
          <a:ext cx="0" cy="0"/>
          <a:chOff x="0" y="0"/>
          <a:chExt cx="0" cy="0"/>
        </a:xfrm>
      </p:grpSpPr>
      <p:sp>
        <p:nvSpPr>
          <p:cNvPr id="146" name="Google Shape;146;p82"/>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47" name="Shape 147"/>
        <p:cNvGrpSpPr/>
        <p:nvPr/>
      </p:nvGrpSpPr>
      <p:grpSpPr>
        <a:xfrm>
          <a:off x="0" y="0"/>
          <a:ext cx="0" cy="0"/>
          <a:chOff x="0" y="0"/>
          <a:chExt cx="0" cy="0"/>
        </a:xfrm>
      </p:grpSpPr>
      <p:sp>
        <p:nvSpPr>
          <p:cNvPr id="148" name="Google Shape;148;p83"/>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83"/>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83"/>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83"/>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52" name="Shape 152"/>
        <p:cNvGrpSpPr/>
        <p:nvPr/>
      </p:nvGrpSpPr>
      <p:grpSpPr>
        <a:xfrm>
          <a:off x="0" y="0"/>
          <a:ext cx="0" cy="0"/>
          <a:chOff x="0" y="0"/>
          <a:chExt cx="0" cy="0"/>
        </a:xfrm>
      </p:grpSpPr>
      <p:sp>
        <p:nvSpPr>
          <p:cNvPr id="153" name="Google Shape;153;p84"/>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84"/>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84"/>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84"/>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57" name="Shape 157"/>
        <p:cNvGrpSpPr/>
        <p:nvPr/>
      </p:nvGrpSpPr>
      <p:grpSpPr>
        <a:xfrm>
          <a:off x="0" y="0"/>
          <a:ext cx="0" cy="0"/>
          <a:chOff x="0" y="0"/>
          <a:chExt cx="0" cy="0"/>
        </a:xfrm>
      </p:grpSpPr>
      <p:sp>
        <p:nvSpPr>
          <p:cNvPr id="158" name="Google Shape;158;p8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85"/>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85"/>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85"/>
          <p:cNvSpPr txBox="1"/>
          <p:nvPr>
            <p:ph idx="3"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62" name="Shape 162"/>
        <p:cNvGrpSpPr/>
        <p:nvPr/>
      </p:nvGrpSpPr>
      <p:grpSpPr>
        <a:xfrm>
          <a:off x="0" y="0"/>
          <a:ext cx="0" cy="0"/>
          <a:chOff x="0" y="0"/>
          <a:chExt cx="0" cy="0"/>
        </a:xfrm>
      </p:grpSpPr>
      <p:sp>
        <p:nvSpPr>
          <p:cNvPr id="163" name="Google Shape;163;p8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86"/>
          <p:cNvSpPr txBox="1"/>
          <p:nvPr>
            <p:ph idx="1" type="body"/>
          </p:nvPr>
        </p:nvSpPr>
        <p:spPr>
          <a:xfrm>
            <a:off x="838080" y="182556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86"/>
          <p:cNvSpPr txBox="1"/>
          <p:nvPr>
            <p:ph idx="2" type="body"/>
          </p:nvPr>
        </p:nvSpPr>
        <p:spPr>
          <a:xfrm>
            <a:off x="838080" y="4098240"/>
            <a:ext cx="1051524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66" name="Shape 166"/>
        <p:cNvGrpSpPr/>
        <p:nvPr/>
      </p:nvGrpSpPr>
      <p:grpSpPr>
        <a:xfrm>
          <a:off x="0" y="0"/>
          <a:ext cx="0" cy="0"/>
          <a:chOff x="0" y="0"/>
          <a:chExt cx="0" cy="0"/>
        </a:xfrm>
      </p:grpSpPr>
      <p:sp>
        <p:nvSpPr>
          <p:cNvPr id="167" name="Google Shape;167;p8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87"/>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87"/>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87"/>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87"/>
          <p:cNvSpPr txBox="1"/>
          <p:nvPr>
            <p:ph idx="4"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72" name="Shape 172"/>
        <p:cNvGrpSpPr/>
        <p:nvPr/>
      </p:nvGrpSpPr>
      <p:grpSpPr>
        <a:xfrm>
          <a:off x="0" y="0"/>
          <a:ext cx="0" cy="0"/>
          <a:chOff x="0" y="0"/>
          <a:chExt cx="0" cy="0"/>
        </a:xfrm>
      </p:grpSpPr>
      <p:sp>
        <p:nvSpPr>
          <p:cNvPr id="173" name="Google Shape;173;p8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88"/>
          <p:cNvSpPr txBox="1"/>
          <p:nvPr>
            <p:ph idx="1" type="body"/>
          </p:nvPr>
        </p:nvSpPr>
        <p:spPr>
          <a:xfrm>
            <a:off x="83808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88"/>
          <p:cNvSpPr txBox="1"/>
          <p:nvPr>
            <p:ph idx="2" type="body"/>
          </p:nvPr>
        </p:nvSpPr>
        <p:spPr>
          <a:xfrm>
            <a:off x="439344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6" name="Google Shape;176;p88"/>
          <p:cNvSpPr txBox="1"/>
          <p:nvPr>
            <p:ph idx="3" type="body"/>
          </p:nvPr>
        </p:nvSpPr>
        <p:spPr>
          <a:xfrm>
            <a:off x="7949160" y="182556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88"/>
          <p:cNvSpPr txBox="1"/>
          <p:nvPr>
            <p:ph idx="4" type="body"/>
          </p:nvPr>
        </p:nvSpPr>
        <p:spPr>
          <a:xfrm>
            <a:off x="83808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8" name="Google Shape;178;p88"/>
          <p:cNvSpPr txBox="1"/>
          <p:nvPr>
            <p:ph idx="5" type="body"/>
          </p:nvPr>
        </p:nvSpPr>
        <p:spPr>
          <a:xfrm>
            <a:off x="439344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9" name="Google Shape;179;p88"/>
          <p:cNvSpPr txBox="1"/>
          <p:nvPr>
            <p:ph idx="6" type="body"/>
          </p:nvPr>
        </p:nvSpPr>
        <p:spPr>
          <a:xfrm>
            <a:off x="7949160" y="4098240"/>
            <a:ext cx="338580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p:cSld name="Title, Content">
    <p:spTree>
      <p:nvGrpSpPr>
        <p:cNvPr id="25" name="Shape 25"/>
        <p:cNvGrpSpPr/>
        <p:nvPr/>
      </p:nvGrpSpPr>
      <p:grpSpPr>
        <a:xfrm>
          <a:off x="0" y="0"/>
          <a:ext cx="0" cy="0"/>
          <a:chOff x="0" y="0"/>
          <a:chExt cx="0" cy="0"/>
        </a:xfrm>
      </p:grpSpPr>
      <p:sp>
        <p:nvSpPr>
          <p:cNvPr id="26" name="Google Shape;26;p55"/>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55"/>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8" name="Shape 28"/>
        <p:cNvGrpSpPr/>
        <p:nvPr/>
      </p:nvGrpSpPr>
      <p:grpSpPr>
        <a:xfrm>
          <a:off x="0" y="0"/>
          <a:ext cx="0" cy="0"/>
          <a:chOff x="0" y="0"/>
          <a:chExt cx="0" cy="0"/>
        </a:xfrm>
      </p:grpSpPr>
      <p:sp>
        <p:nvSpPr>
          <p:cNvPr id="29" name="Google Shape;29;p56"/>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6"/>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56"/>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57"/>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4" name="Shape 34"/>
        <p:cNvGrpSpPr/>
        <p:nvPr/>
      </p:nvGrpSpPr>
      <p:grpSpPr>
        <a:xfrm>
          <a:off x="0" y="0"/>
          <a:ext cx="0" cy="0"/>
          <a:chOff x="0" y="0"/>
          <a:chExt cx="0" cy="0"/>
        </a:xfrm>
      </p:grpSpPr>
      <p:sp>
        <p:nvSpPr>
          <p:cNvPr id="35" name="Google Shape;35;p58"/>
          <p:cNvSpPr txBox="1"/>
          <p:nvPr>
            <p:ph idx="1" type="subTitle"/>
          </p:nvPr>
        </p:nvSpPr>
        <p:spPr>
          <a:xfrm>
            <a:off x="838080" y="365040"/>
            <a:ext cx="10515240" cy="614412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6" name="Shape 36"/>
        <p:cNvGrpSpPr/>
        <p:nvPr/>
      </p:nvGrpSpPr>
      <p:grpSpPr>
        <a:xfrm>
          <a:off x="0" y="0"/>
          <a:ext cx="0" cy="0"/>
          <a:chOff x="0" y="0"/>
          <a:chExt cx="0" cy="0"/>
        </a:xfrm>
      </p:grpSpPr>
      <p:sp>
        <p:nvSpPr>
          <p:cNvPr id="37" name="Google Shape;37;p5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9"/>
          <p:cNvSpPr txBox="1"/>
          <p:nvPr>
            <p:ph idx="1" type="body"/>
          </p:nvPr>
        </p:nvSpPr>
        <p:spPr>
          <a:xfrm>
            <a:off x="83808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59"/>
          <p:cNvSpPr txBox="1"/>
          <p:nvPr>
            <p:ph idx="2" type="body"/>
          </p:nvPr>
        </p:nvSpPr>
        <p:spPr>
          <a:xfrm>
            <a:off x="622620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9"/>
          <p:cNvSpPr txBox="1"/>
          <p:nvPr>
            <p:ph idx="3" type="body"/>
          </p:nvPr>
        </p:nvSpPr>
        <p:spPr>
          <a:xfrm>
            <a:off x="83808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1" name="Shape 41"/>
        <p:cNvGrpSpPr/>
        <p:nvPr/>
      </p:nvGrpSpPr>
      <p:grpSpPr>
        <a:xfrm>
          <a:off x="0" y="0"/>
          <a:ext cx="0" cy="0"/>
          <a:chOff x="0" y="0"/>
          <a:chExt cx="0" cy="0"/>
        </a:xfrm>
      </p:grpSpPr>
      <p:sp>
        <p:nvSpPr>
          <p:cNvPr id="42" name="Google Shape;42;p60"/>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0"/>
          <p:cNvSpPr txBox="1"/>
          <p:nvPr>
            <p:ph idx="1" type="body"/>
          </p:nvPr>
        </p:nvSpPr>
        <p:spPr>
          <a:xfrm>
            <a:off x="838080" y="1825560"/>
            <a:ext cx="5131080" cy="435096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0"/>
          <p:cNvSpPr txBox="1"/>
          <p:nvPr>
            <p:ph idx="2" type="body"/>
          </p:nvPr>
        </p:nvSpPr>
        <p:spPr>
          <a:xfrm>
            <a:off x="6226200" y="182556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0"/>
          <p:cNvSpPr txBox="1"/>
          <p:nvPr>
            <p:ph idx="3" type="body"/>
          </p:nvPr>
        </p:nvSpPr>
        <p:spPr>
          <a:xfrm>
            <a:off x="6226200" y="4098240"/>
            <a:ext cx="5131080" cy="2075040"/>
          </a:xfrm>
          <a:prstGeom prst="rect">
            <a:avLst/>
          </a:prstGeom>
          <a:noFill/>
          <a:ln>
            <a:noFill/>
          </a:ln>
        </p:spPr>
        <p:txBody>
          <a:bodyPr anchorCtr="0" anchor="t" bIns="0" lIns="0" spcFirstLastPara="1" rIns="0" wrap="square" tIns="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4.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image" Target="../media/image1.png"/><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49"/>
          <p:cNvSpPr/>
          <p:nvPr/>
        </p:nvSpPr>
        <p:spPr>
          <a:xfrm>
            <a:off x="-12600" y="6318720"/>
            <a:ext cx="12204000" cy="538920"/>
          </a:xfrm>
          <a:prstGeom prst="rect">
            <a:avLst/>
          </a:prstGeom>
          <a:solidFill>
            <a:srgbClr val="000000"/>
          </a:solidFill>
          <a:ln cap="flat" cmpd="sng" w="126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 name="Google Shape;11;p49"/>
          <p:cNvPicPr preferRelativeResize="0"/>
          <p:nvPr/>
        </p:nvPicPr>
        <p:blipFill rotWithShape="1">
          <a:blip r:embed="rId1">
            <a:alphaModFix/>
          </a:blip>
          <a:srcRect b="0" l="0" r="0" t="0"/>
          <a:stretch/>
        </p:blipFill>
        <p:spPr>
          <a:xfrm>
            <a:off x="118800" y="6564600"/>
            <a:ext cx="2090880" cy="194400"/>
          </a:xfrm>
          <a:prstGeom prst="rect">
            <a:avLst/>
          </a:prstGeom>
          <a:noFill/>
          <a:ln>
            <a:noFill/>
          </a:ln>
        </p:spPr>
      </p:pic>
      <p:sp>
        <p:nvSpPr>
          <p:cNvPr id="12" name="Google Shape;12;p49"/>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49"/>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 name="Google Shape;14;p49"/>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49"/>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6" name="Google Shape;16;p49"/>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 name="Shape 69"/>
        <p:cNvGrpSpPr/>
        <p:nvPr/>
      </p:nvGrpSpPr>
      <p:grpSpPr>
        <a:xfrm>
          <a:off x="0" y="0"/>
          <a:ext cx="0" cy="0"/>
          <a:chOff x="0" y="0"/>
          <a:chExt cx="0" cy="0"/>
        </a:xfrm>
      </p:grpSpPr>
      <p:sp>
        <p:nvSpPr>
          <p:cNvPr id="70" name="Google Shape;70;p51"/>
          <p:cNvSpPr/>
          <p:nvPr/>
        </p:nvSpPr>
        <p:spPr>
          <a:xfrm>
            <a:off x="-12600" y="6318720"/>
            <a:ext cx="12204000" cy="538920"/>
          </a:xfrm>
          <a:prstGeom prst="rect">
            <a:avLst/>
          </a:prstGeom>
          <a:solidFill>
            <a:srgbClr val="000000"/>
          </a:solidFill>
          <a:ln cap="flat" cmpd="sng" w="126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51"/>
          <p:cNvPicPr preferRelativeResize="0"/>
          <p:nvPr/>
        </p:nvPicPr>
        <p:blipFill rotWithShape="1">
          <a:blip r:embed="rId1">
            <a:alphaModFix/>
          </a:blip>
          <a:srcRect b="0" l="0" r="0" t="0"/>
          <a:stretch/>
        </p:blipFill>
        <p:spPr>
          <a:xfrm>
            <a:off x="118800" y="6564600"/>
            <a:ext cx="2090880" cy="194400"/>
          </a:xfrm>
          <a:prstGeom prst="rect">
            <a:avLst/>
          </a:prstGeom>
          <a:noFill/>
          <a:ln>
            <a:noFill/>
          </a:ln>
        </p:spPr>
      </p:pic>
      <p:sp>
        <p:nvSpPr>
          <p:cNvPr id="72" name="Google Shape;72;p51"/>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3" name="Google Shape;73;p51"/>
          <p:cNvSpPr txBox="1"/>
          <p:nvPr>
            <p:ph idx="1" type="body"/>
          </p:nvPr>
        </p:nvSpPr>
        <p:spPr>
          <a:xfrm>
            <a:off x="838080" y="1825560"/>
            <a:ext cx="10515240" cy="435096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4" name="Google Shape;74;p51"/>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5" name="Google Shape;75;p51"/>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6" name="Google Shape;76;p51"/>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5" name="Shape 125"/>
        <p:cNvGrpSpPr/>
        <p:nvPr/>
      </p:nvGrpSpPr>
      <p:grpSpPr>
        <a:xfrm>
          <a:off x="0" y="0"/>
          <a:ext cx="0" cy="0"/>
          <a:chOff x="0" y="0"/>
          <a:chExt cx="0" cy="0"/>
        </a:xfrm>
      </p:grpSpPr>
      <p:pic>
        <p:nvPicPr>
          <p:cNvPr id="126" name="Google Shape;126;p76"/>
          <p:cNvPicPr preferRelativeResize="0"/>
          <p:nvPr/>
        </p:nvPicPr>
        <p:blipFill rotWithShape="1">
          <a:blip r:embed="rId1">
            <a:alphaModFix/>
          </a:blip>
          <a:srcRect b="0" l="0" r="0" t="0"/>
          <a:stretch/>
        </p:blipFill>
        <p:spPr>
          <a:xfrm>
            <a:off x="4369680" y="5685480"/>
            <a:ext cx="3452040" cy="319680"/>
          </a:xfrm>
          <a:prstGeom prst="rect">
            <a:avLst/>
          </a:prstGeom>
          <a:noFill/>
          <a:ln>
            <a:noFill/>
          </a:ln>
        </p:spPr>
      </p:pic>
      <p:sp>
        <p:nvSpPr>
          <p:cNvPr id="127" name="Google Shape;127;p76"/>
          <p:cNvSpPr txBox="1"/>
          <p:nvPr>
            <p:ph type="title"/>
          </p:nvPr>
        </p:nvSpPr>
        <p:spPr>
          <a:xfrm>
            <a:off x="1523880" y="1122480"/>
            <a:ext cx="9143640" cy="238716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8" name="Google Shape;128;p76"/>
          <p:cNvSpPr txBox="1"/>
          <p:nvPr>
            <p:ph idx="10" type="dt"/>
          </p:nvPr>
        </p:nvSpPr>
        <p:spPr>
          <a:xfrm>
            <a:off x="838080" y="6356520"/>
            <a:ext cx="27428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9" name="Google Shape;129;p76"/>
          <p:cNvSpPr txBox="1"/>
          <p:nvPr>
            <p:ph idx="11" type="ftr"/>
          </p:nvPr>
        </p:nvSpPr>
        <p:spPr>
          <a:xfrm>
            <a:off x="4038480" y="6356520"/>
            <a:ext cx="411444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0" name="Google Shape;130;p76"/>
          <p:cNvSpPr txBox="1"/>
          <p:nvPr>
            <p:ph idx="12" type="sldNum"/>
          </p:nvPr>
        </p:nvSpPr>
        <p:spPr>
          <a:xfrm>
            <a:off x="8610480" y="6356520"/>
            <a:ext cx="274284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solidFill>
                <a:schemeClr val="dk1"/>
              </a:solidFill>
              <a:latin typeface="Times New Roman"/>
              <a:ea typeface="Times New Roman"/>
              <a:cs typeface="Times New Roman"/>
              <a:sym typeface="Times New Roman"/>
            </a:endParaRPr>
          </a:p>
        </p:txBody>
      </p:sp>
      <p:sp>
        <p:nvSpPr>
          <p:cNvPr id="131" name="Google Shape;131;p76"/>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hyperlink" Target="https://phoenixnap.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8.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youtube.com/watch?v=PSnGuvylWBI" TargetMode="External"/><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39.png"/><Relationship Id="rId5" Type="http://schemas.openxmlformats.org/officeDocument/2006/relationships/image" Target="../media/image52.jpg"/><Relationship Id="rId6" Type="http://schemas.openxmlformats.org/officeDocument/2006/relationships/image" Target="../media/image49.jpg"/><Relationship Id="rId7" Type="http://schemas.openxmlformats.org/officeDocument/2006/relationships/image" Target="../media/image45.jpg"/><Relationship Id="rId8" Type="http://schemas.openxmlformats.org/officeDocument/2006/relationships/image" Target="../media/image5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www.ticportal.es/glosario-tic/internet-de-las-cosa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1"/>
          <p:cNvSpPr/>
          <p:nvPr/>
        </p:nvSpPr>
        <p:spPr>
          <a:xfrm>
            <a:off x="2534973" y="3098802"/>
            <a:ext cx="7122268" cy="6606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1" name="Shape 241"/>
        <p:cNvGrpSpPr/>
        <p:nvPr/>
      </p:nvGrpSpPr>
      <p:grpSpPr>
        <a:xfrm>
          <a:off x="0" y="0"/>
          <a:ext cx="0" cy="0"/>
          <a:chOff x="0" y="0"/>
          <a:chExt cx="0" cy="0"/>
        </a:xfrm>
      </p:grpSpPr>
      <p:sp>
        <p:nvSpPr>
          <p:cNvPr id="242" name="Google Shape;242;p10"/>
          <p:cNvSpPr/>
          <p:nvPr/>
        </p:nvSpPr>
        <p:spPr>
          <a:xfrm>
            <a:off x="1046415" y="1206206"/>
            <a:ext cx="7122268" cy="6606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43" name="Google Shape;243;p10"/>
          <p:cNvPicPr preferRelativeResize="0"/>
          <p:nvPr/>
        </p:nvPicPr>
        <p:blipFill rotWithShape="1">
          <a:blip r:embed="rId4">
            <a:alphaModFix/>
          </a:blip>
          <a:srcRect b="0" l="0" r="0" t="0"/>
          <a:stretch/>
        </p:blipFill>
        <p:spPr>
          <a:xfrm>
            <a:off x="8956880" y="3304800"/>
            <a:ext cx="2326758" cy="23267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1"/>
          <p:cNvSpPr txBox="1"/>
          <p:nvPr/>
        </p:nvSpPr>
        <p:spPr>
          <a:xfrm>
            <a:off x="838080" y="365040"/>
            <a:ext cx="10515240"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a:t>
            </a:r>
            <a:endParaRPr b="0" i="0" sz="2400" u="none" cap="none" strike="noStrike">
              <a:solidFill>
                <a:srgbClr val="000000"/>
              </a:solidFill>
              <a:latin typeface="Arial"/>
              <a:ea typeface="Arial"/>
              <a:cs typeface="Arial"/>
              <a:sym typeface="Arial"/>
            </a:endParaRPr>
          </a:p>
        </p:txBody>
      </p:sp>
      <p:pic>
        <p:nvPicPr>
          <p:cNvPr descr="https://upload.wikimedia.org/wikipedia/commons/d/d5/Virtualbox_logo.png" id="249" name="Google Shape;249;p11"/>
          <p:cNvPicPr preferRelativeResize="0"/>
          <p:nvPr/>
        </p:nvPicPr>
        <p:blipFill rotWithShape="1">
          <a:blip r:embed="rId3">
            <a:alphaModFix/>
          </a:blip>
          <a:srcRect b="0" l="0" r="0" t="0"/>
          <a:stretch/>
        </p:blipFill>
        <p:spPr>
          <a:xfrm>
            <a:off x="4105440" y="1115353"/>
            <a:ext cx="4429933" cy="4429933"/>
          </a:xfrm>
          <a:prstGeom prst="rect">
            <a:avLst/>
          </a:prstGeom>
          <a:noFill/>
          <a:ln>
            <a:noFill/>
          </a:ln>
        </p:spPr>
      </p:pic>
      <p:cxnSp>
        <p:nvCxnSpPr>
          <p:cNvPr id="250" name="Google Shape;250;p11"/>
          <p:cNvCxnSpPr/>
          <p:nvPr/>
        </p:nvCxnSpPr>
        <p:spPr>
          <a:xfrm flipH="1">
            <a:off x="8535373" y="2815751"/>
            <a:ext cx="26670" cy="2409073"/>
          </a:xfrm>
          <a:prstGeom prst="straightConnector1">
            <a:avLst/>
          </a:prstGeom>
          <a:noFill/>
          <a:ln cap="flat" cmpd="sng" w="9525">
            <a:solidFill>
              <a:schemeClr val="dk1"/>
            </a:solidFill>
            <a:prstDash val="solid"/>
            <a:miter lim="8000"/>
            <a:headEnd len="sm" w="sm" type="none"/>
            <a:tailEnd len="sm" w="sm" type="none"/>
          </a:ln>
        </p:spPr>
      </p:cxnSp>
      <p:cxnSp>
        <p:nvCxnSpPr>
          <p:cNvPr id="251" name="Google Shape;251;p11"/>
          <p:cNvCxnSpPr/>
          <p:nvPr/>
        </p:nvCxnSpPr>
        <p:spPr>
          <a:xfrm flipH="1">
            <a:off x="3567133" y="2815751"/>
            <a:ext cx="26670" cy="2409073"/>
          </a:xfrm>
          <a:prstGeom prst="straightConnector1">
            <a:avLst/>
          </a:prstGeom>
          <a:noFill/>
          <a:ln cap="flat" cmpd="sng" w="9525">
            <a:solidFill>
              <a:schemeClr val="dk1"/>
            </a:solidFill>
            <a:prstDash val="solid"/>
            <a:miter lim="8000"/>
            <a:headEnd len="sm" w="sm" type="none"/>
            <a:tailEnd len="sm" w="sm" type="none"/>
          </a:ln>
        </p:spPr>
      </p:cxnSp>
      <p:pic>
        <p:nvPicPr>
          <p:cNvPr descr="https://academy.westconcomstor.com/image/vendor_logos/14/vmware.png" id="252" name="Google Shape;252;p11"/>
          <p:cNvPicPr preferRelativeResize="0"/>
          <p:nvPr/>
        </p:nvPicPr>
        <p:blipFill rotWithShape="1">
          <a:blip r:embed="rId4">
            <a:alphaModFix/>
          </a:blip>
          <a:srcRect b="0" l="0" r="0" t="0"/>
          <a:stretch/>
        </p:blipFill>
        <p:spPr>
          <a:xfrm>
            <a:off x="797389" y="2815751"/>
            <a:ext cx="2141437" cy="901658"/>
          </a:xfrm>
          <a:prstGeom prst="rect">
            <a:avLst/>
          </a:prstGeom>
          <a:noFill/>
          <a:ln>
            <a:noFill/>
          </a:ln>
        </p:spPr>
      </p:pic>
      <p:pic>
        <p:nvPicPr>
          <p:cNvPr descr="https://www.parallels.com/typo3conf/ext/prls_theme/Resources/Public/theme/res/img/logo/white-140x30.png" id="253" name="Google Shape;253;p11"/>
          <p:cNvPicPr preferRelativeResize="0"/>
          <p:nvPr/>
        </p:nvPicPr>
        <p:blipFill rotWithShape="1">
          <a:blip r:embed="rId5">
            <a:alphaModFix/>
          </a:blip>
          <a:srcRect b="0" l="0" r="0" t="0"/>
          <a:stretch/>
        </p:blipFill>
        <p:spPr>
          <a:xfrm>
            <a:off x="849352" y="4020287"/>
            <a:ext cx="2037509" cy="436609"/>
          </a:xfrm>
          <a:prstGeom prst="rect">
            <a:avLst/>
          </a:prstGeom>
          <a:solidFill>
            <a:srgbClr val="FF0000"/>
          </a:solidFill>
          <a:ln>
            <a:noFill/>
          </a:ln>
        </p:spPr>
      </p:pic>
      <p:pic>
        <p:nvPicPr>
          <p:cNvPr descr="https://www.genymotion.com/wp-content/uploads/2016/12/logo-genymotion-by-genymobile.png" id="254" name="Google Shape;254;p11"/>
          <p:cNvPicPr preferRelativeResize="0"/>
          <p:nvPr/>
        </p:nvPicPr>
        <p:blipFill rotWithShape="1">
          <a:blip r:embed="rId6">
            <a:alphaModFix/>
          </a:blip>
          <a:srcRect b="0" l="0" r="0" t="0"/>
          <a:stretch/>
        </p:blipFill>
        <p:spPr>
          <a:xfrm>
            <a:off x="9217025" y="2175452"/>
            <a:ext cx="1729409" cy="1729409"/>
          </a:xfrm>
          <a:prstGeom prst="rect">
            <a:avLst/>
          </a:prstGeom>
          <a:noFill/>
          <a:ln>
            <a:noFill/>
          </a:ln>
        </p:spPr>
      </p:pic>
      <p:pic>
        <p:nvPicPr>
          <p:cNvPr descr="https://benjagarrido.com/wp-content/uploads/2020/03/Amazon_AWS_EC2.jpg" id="255" name="Google Shape;255;p11"/>
          <p:cNvPicPr preferRelativeResize="0"/>
          <p:nvPr/>
        </p:nvPicPr>
        <p:blipFill rotWithShape="1">
          <a:blip r:embed="rId7">
            <a:alphaModFix/>
          </a:blip>
          <a:srcRect b="0" l="20098" r="23972" t="13876"/>
          <a:stretch/>
        </p:blipFill>
        <p:spPr>
          <a:xfrm>
            <a:off x="9147585" y="3904861"/>
            <a:ext cx="1868288" cy="1640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2"/>
          <p:cNvSpPr txBox="1"/>
          <p:nvPr/>
        </p:nvSpPr>
        <p:spPr>
          <a:xfrm>
            <a:off x="838080" y="365040"/>
            <a:ext cx="10515240"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a:t>
            </a:r>
            <a:endParaRPr b="0" i="0" sz="2400" u="none" cap="none" strike="noStrike">
              <a:solidFill>
                <a:srgbClr val="000000"/>
              </a:solidFill>
              <a:latin typeface="Arial"/>
              <a:ea typeface="Arial"/>
              <a:cs typeface="Arial"/>
              <a:sym typeface="Arial"/>
            </a:endParaRPr>
          </a:p>
        </p:txBody>
      </p:sp>
      <p:pic>
        <p:nvPicPr>
          <p:cNvPr descr="https://phoenixnap.com/kb/wp-content/uploads/2019/04/hypervisor-host-os-of-a-virtual-machine.png" id="261" name="Google Shape;261;p12"/>
          <p:cNvPicPr preferRelativeResize="0"/>
          <p:nvPr/>
        </p:nvPicPr>
        <p:blipFill rotWithShape="1">
          <a:blip r:embed="rId3">
            <a:alphaModFix/>
          </a:blip>
          <a:srcRect b="0" l="0" r="0" t="0"/>
          <a:stretch/>
        </p:blipFill>
        <p:spPr>
          <a:xfrm>
            <a:off x="3451692" y="1155272"/>
            <a:ext cx="4630877" cy="4649181"/>
          </a:xfrm>
          <a:prstGeom prst="rect">
            <a:avLst/>
          </a:prstGeom>
          <a:noFill/>
          <a:ln>
            <a:noFill/>
          </a:ln>
        </p:spPr>
      </p:pic>
      <p:sp>
        <p:nvSpPr>
          <p:cNvPr id="262" name="Google Shape;262;p12"/>
          <p:cNvSpPr/>
          <p:nvPr/>
        </p:nvSpPr>
        <p:spPr>
          <a:xfrm>
            <a:off x="4584755" y="5864089"/>
            <a:ext cx="23647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cap="none" strike="noStrike">
                <a:solidFill>
                  <a:srgbClr val="7F7F7F"/>
                </a:solidFill>
                <a:latin typeface="Arial"/>
                <a:ea typeface="Arial"/>
                <a:cs typeface="Arial"/>
                <a:sym typeface="Arial"/>
              </a:rPr>
              <a:t>https://phoenixnap.com</a:t>
            </a:r>
            <a:r>
              <a:rPr b="0" i="0" lang="es-ES" sz="1600" u="sng" cap="none" strike="noStrike">
                <a:solidFill>
                  <a:srgbClr val="7F7F7F"/>
                </a:solidFill>
                <a:latin typeface="Arial"/>
                <a:ea typeface="Arial"/>
                <a:cs typeface="Arial"/>
                <a:sym typeface="Arial"/>
                <a:hlinkClick r:id="rId4">
                  <a:extLst>
                    <a:ext uri="{A12FA001-AC4F-418D-AE19-62706E023703}">
                      <ahyp:hlinkClr val="tx"/>
                    </a:ext>
                  </a:extLst>
                </a:hlinkClick>
              </a:rPr>
              <a:t>/</a:t>
            </a:r>
            <a:endParaRPr b="0" i="0" sz="1600" u="none" cap="none" strike="noStrike">
              <a:solidFill>
                <a:srgbClr val="7F7F7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6" name="Shape 266"/>
        <p:cNvGrpSpPr/>
        <p:nvPr/>
      </p:nvGrpSpPr>
      <p:grpSpPr>
        <a:xfrm>
          <a:off x="0" y="0"/>
          <a:ext cx="0" cy="0"/>
          <a:chOff x="0" y="0"/>
          <a:chExt cx="0" cy="0"/>
        </a:xfrm>
      </p:grpSpPr>
      <p:sp>
        <p:nvSpPr>
          <p:cNvPr id="267" name="Google Shape;267;p13"/>
          <p:cNvSpPr/>
          <p:nvPr/>
        </p:nvSpPr>
        <p:spPr>
          <a:xfrm>
            <a:off x="1046415" y="1206206"/>
            <a:ext cx="7122268" cy="6606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68" name="Google Shape;268;p13"/>
          <p:cNvPicPr preferRelativeResize="0"/>
          <p:nvPr/>
        </p:nvPicPr>
        <p:blipFill rotWithShape="1">
          <a:blip r:embed="rId4">
            <a:alphaModFix/>
          </a:blip>
          <a:srcRect b="0" l="0" r="0" t="0"/>
          <a:stretch/>
        </p:blipFill>
        <p:spPr>
          <a:xfrm>
            <a:off x="9294810" y="3284921"/>
            <a:ext cx="2326758" cy="2326758"/>
          </a:xfrm>
          <a:prstGeom prst="rect">
            <a:avLst/>
          </a:prstGeom>
          <a:noFill/>
          <a:ln>
            <a:noFill/>
          </a:ln>
        </p:spPr>
      </p:pic>
      <p:sp>
        <p:nvSpPr>
          <p:cNvPr id="269" name="Google Shape;269;p13"/>
          <p:cNvSpPr/>
          <p:nvPr/>
        </p:nvSpPr>
        <p:spPr>
          <a:xfrm>
            <a:off x="6705600" y="5789401"/>
            <a:ext cx="60960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D4D4D4"/>
                </a:solidFill>
                <a:latin typeface="Arial"/>
                <a:ea typeface="Arial"/>
                <a:cs typeface="Arial"/>
                <a:sym typeface="Arial"/>
              </a:rPr>
              <a:t>Creación de una VM de Kali Linux en Virtualbox</a:t>
            </a:r>
            <a:endParaRPr b="0" i="0" sz="1800" u="none" cap="none" strike="noStrike">
              <a:solidFill>
                <a:srgbClr val="D4D4D4"/>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4"/>
          <p:cNvSpPr txBox="1"/>
          <p:nvPr/>
        </p:nvSpPr>
        <p:spPr>
          <a:xfrm>
            <a:off x="520028" y="465794"/>
            <a:ext cx="10515240" cy="417067"/>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 – ISO vs OVA</a:t>
            </a:r>
            <a:endParaRPr b="1" i="0" sz="2400" u="none" cap="none" strike="noStrike">
              <a:solidFill>
                <a:srgbClr val="000000"/>
              </a:solidFill>
              <a:latin typeface="Helvetica Neue Light"/>
              <a:ea typeface="Helvetica Neue Light"/>
              <a:cs typeface="Helvetica Neue Light"/>
              <a:sym typeface="Helvetica Neue Light"/>
            </a:endParaRPr>
          </a:p>
        </p:txBody>
      </p:sp>
      <p:pic>
        <p:nvPicPr>
          <p:cNvPr id="275" name="Google Shape;275;p14"/>
          <p:cNvPicPr preferRelativeResize="0"/>
          <p:nvPr/>
        </p:nvPicPr>
        <p:blipFill rotWithShape="1">
          <a:blip r:embed="rId3">
            <a:alphaModFix/>
          </a:blip>
          <a:srcRect b="0" l="0" r="0" t="0"/>
          <a:stretch/>
        </p:blipFill>
        <p:spPr>
          <a:xfrm>
            <a:off x="4935432" y="882861"/>
            <a:ext cx="6570648" cy="2051633"/>
          </a:xfrm>
          <a:prstGeom prst="rect">
            <a:avLst/>
          </a:prstGeom>
          <a:noFill/>
          <a:ln>
            <a:noFill/>
          </a:ln>
        </p:spPr>
      </p:pic>
      <p:pic>
        <p:nvPicPr>
          <p:cNvPr id="276" name="Google Shape;276;p14"/>
          <p:cNvPicPr preferRelativeResize="0"/>
          <p:nvPr/>
        </p:nvPicPr>
        <p:blipFill rotWithShape="1">
          <a:blip r:embed="rId4">
            <a:alphaModFix/>
          </a:blip>
          <a:srcRect b="0" l="0" r="0" t="0"/>
          <a:stretch/>
        </p:blipFill>
        <p:spPr>
          <a:xfrm>
            <a:off x="838080" y="3098800"/>
            <a:ext cx="10668000" cy="2921000"/>
          </a:xfrm>
          <a:prstGeom prst="rect">
            <a:avLst/>
          </a:prstGeom>
          <a:noFill/>
          <a:ln>
            <a:noFill/>
          </a:ln>
        </p:spPr>
      </p:pic>
      <p:sp>
        <p:nvSpPr>
          <p:cNvPr id="277" name="Google Shape;277;p14"/>
          <p:cNvSpPr txBox="1"/>
          <p:nvPr/>
        </p:nvSpPr>
        <p:spPr>
          <a:xfrm>
            <a:off x="838080" y="1696096"/>
            <a:ext cx="3694163" cy="709174"/>
          </a:xfrm>
          <a:prstGeom prst="rect">
            <a:avLst/>
          </a:prstGeom>
          <a:solidFill>
            <a:srgbClr val="BFBFBF"/>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ISO</a:t>
            </a:r>
            <a:endParaRPr b="1"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15"/>
          <p:cNvPicPr preferRelativeResize="0"/>
          <p:nvPr/>
        </p:nvPicPr>
        <p:blipFill rotWithShape="1">
          <a:blip r:embed="rId3">
            <a:alphaModFix/>
          </a:blip>
          <a:srcRect b="0" l="0" r="0" t="0"/>
          <a:stretch/>
        </p:blipFill>
        <p:spPr>
          <a:xfrm>
            <a:off x="5673659" y="1453221"/>
            <a:ext cx="5461000" cy="800100"/>
          </a:xfrm>
          <a:prstGeom prst="rect">
            <a:avLst/>
          </a:prstGeom>
          <a:noFill/>
          <a:ln>
            <a:noFill/>
          </a:ln>
        </p:spPr>
      </p:pic>
      <p:sp>
        <p:nvSpPr>
          <p:cNvPr id="283" name="Google Shape;283;p15"/>
          <p:cNvSpPr txBox="1"/>
          <p:nvPr/>
        </p:nvSpPr>
        <p:spPr>
          <a:xfrm>
            <a:off x="619419" y="555898"/>
            <a:ext cx="10515240" cy="417067"/>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 – ISO vs OVA</a:t>
            </a:r>
            <a:endParaRPr b="1" i="0" sz="2400" u="none" cap="none" strike="noStrike">
              <a:solidFill>
                <a:srgbClr val="000000"/>
              </a:solidFill>
              <a:latin typeface="Helvetica Neue Light"/>
              <a:ea typeface="Helvetica Neue Light"/>
              <a:cs typeface="Helvetica Neue Light"/>
              <a:sym typeface="Helvetica Neue Light"/>
            </a:endParaRPr>
          </a:p>
        </p:txBody>
      </p:sp>
      <p:sp>
        <p:nvSpPr>
          <p:cNvPr id="284" name="Google Shape;284;p15"/>
          <p:cNvSpPr txBox="1"/>
          <p:nvPr/>
        </p:nvSpPr>
        <p:spPr>
          <a:xfrm>
            <a:off x="937471" y="1498684"/>
            <a:ext cx="3694163" cy="709174"/>
          </a:xfrm>
          <a:prstGeom prst="rect">
            <a:avLst/>
          </a:prstGeom>
          <a:solidFill>
            <a:srgbClr val="C5D8F1"/>
          </a:solid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OVA</a:t>
            </a:r>
            <a:endParaRPr b="0" i="0" sz="1400" u="none" cap="none" strike="noStrike">
              <a:solidFill>
                <a:srgbClr val="000000"/>
              </a:solidFill>
              <a:latin typeface="Arial"/>
              <a:ea typeface="Arial"/>
              <a:cs typeface="Arial"/>
              <a:sym typeface="Arial"/>
            </a:endParaRPr>
          </a:p>
        </p:txBody>
      </p:sp>
      <p:pic>
        <p:nvPicPr>
          <p:cNvPr id="285" name="Google Shape;285;p15"/>
          <p:cNvPicPr preferRelativeResize="0"/>
          <p:nvPr/>
        </p:nvPicPr>
        <p:blipFill rotWithShape="1">
          <a:blip r:embed="rId4">
            <a:alphaModFix/>
          </a:blip>
          <a:srcRect b="0" l="0" r="0" t="0"/>
          <a:stretch/>
        </p:blipFill>
        <p:spPr>
          <a:xfrm>
            <a:off x="0" y="0"/>
            <a:ext cx="12192000" cy="64235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9" name="Shape 289"/>
        <p:cNvGrpSpPr/>
        <p:nvPr/>
      </p:nvGrpSpPr>
      <p:grpSpPr>
        <a:xfrm>
          <a:off x="0" y="0"/>
          <a:ext cx="0" cy="0"/>
          <a:chOff x="0" y="0"/>
          <a:chExt cx="0" cy="0"/>
        </a:xfrm>
      </p:grpSpPr>
      <p:sp>
        <p:nvSpPr>
          <p:cNvPr id="290" name="Google Shape;290;p16"/>
          <p:cNvSpPr/>
          <p:nvPr/>
        </p:nvSpPr>
        <p:spPr>
          <a:xfrm>
            <a:off x="1046415" y="1206206"/>
            <a:ext cx="7122268" cy="6606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91" name="Google Shape;291;p16"/>
          <p:cNvPicPr preferRelativeResize="0"/>
          <p:nvPr/>
        </p:nvPicPr>
        <p:blipFill rotWithShape="1">
          <a:blip r:embed="rId4">
            <a:alphaModFix/>
          </a:blip>
          <a:srcRect b="0" l="0" r="0" t="0"/>
          <a:stretch/>
        </p:blipFill>
        <p:spPr>
          <a:xfrm>
            <a:off x="9294810" y="3284921"/>
            <a:ext cx="2326758" cy="2326758"/>
          </a:xfrm>
          <a:prstGeom prst="rect">
            <a:avLst/>
          </a:prstGeom>
          <a:noFill/>
          <a:ln>
            <a:noFill/>
          </a:ln>
        </p:spPr>
      </p:pic>
      <p:sp>
        <p:nvSpPr>
          <p:cNvPr id="292" name="Google Shape;292;p16"/>
          <p:cNvSpPr/>
          <p:nvPr/>
        </p:nvSpPr>
        <p:spPr>
          <a:xfrm>
            <a:off x="8534401" y="5928546"/>
            <a:ext cx="35118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D4D4D4"/>
                </a:solidFill>
                <a:latin typeface="Arial"/>
                <a:ea typeface="Arial"/>
                <a:cs typeface="Arial"/>
                <a:sym typeface="Arial"/>
              </a:rPr>
              <a:t>Importar / Exportar OVA</a:t>
            </a:r>
            <a:endParaRPr b="0" i="0" sz="1800" u="none" cap="none" strike="noStrike">
              <a:solidFill>
                <a:srgbClr val="D4D4D4"/>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descr="mage preview" id="297" name="Google Shape;297;p17"/>
          <p:cNvPicPr preferRelativeResize="0"/>
          <p:nvPr/>
        </p:nvPicPr>
        <p:blipFill rotWithShape="1">
          <a:blip r:embed="rId3">
            <a:alphaModFix/>
          </a:blip>
          <a:srcRect b="0" l="0" r="0" t="0"/>
          <a:stretch/>
        </p:blipFill>
        <p:spPr>
          <a:xfrm>
            <a:off x="5347251" y="531556"/>
            <a:ext cx="6202018" cy="5416750"/>
          </a:xfrm>
          <a:prstGeom prst="rect">
            <a:avLst/>
          </a:prstGeom>
          <a:noFill/>
          <a:ln>
            <a:noFill/>
          </a:ln>
        </p:spPr>
      </p:pic>
      <p:sp>
        <p:nvSpPr>
          <p:cNvPr id="298" name="Google Shape;298;p17"/>
          <p:cNvSpPr txBox="1"/>
          <p:nvPr/>
        </p:nvSpPr>
        <p:spPr>
          <a:xfrm>
            <a:off x="838080" y="365040"/>
            <a:ext cx="10515240"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 – Configuración de red</a:t>
            </a:r>
            <a:endParaRPr b="0" i="0" sz="2400" u="none" cap="none" strike="noStrike">
              <a:solidFill>
                <a:srgbClr val="000000"/>
              </a:solidFill>
              <a:latin typeface="Arial"/>
              <a:ea typeface="Arial"/>
              <a:cs typeface="Arial"/>
              <a:sym typeface="Arial"/>
            </a:endParaRPr>
          </a:p>
        </p:txBody>
      </p:sp>
      <p:sp>
        <p:nvSpPr>
          <p:cNvPr id="299" name="Google Shape;299;p17"/>
          <p:cNvSpPr txBox="1"/>
          <p:nvPr/>
        </p:nvSpPr>
        <p:spPr>
          <a:xfrm>
            <a:off x="838080" y="2885344"/>
            <a:ext cx="3694163" cy="709174"/>
          </a:xfrm>
          <a:prstGeom prst="rect">
            <a:avLst/>
          </a:prstGeom>
          <a:solidFill>
            <a:srgbClr val="DAE5F1"/>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Host Only</a:t>
            </a:r>
            <a:endParaRPr b="1"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descr="mage preview" id="304" name="Google Shape;304;p18"/>
          <p:cNvPicPr preferRelativeResize="0"/>
          <p:nvPr/>
        </p:nvPicPr>
        <p:blipFill rotWithShape="1">
          <a:blip r:embed="rId3">
            <a:alphaModFix/>
          </a:blip>
          <a:srcRect b="0" l="0" r="0" t="0"/>
          <a:stretch/>
        </p:blipFill>
        <p:spPr>
          <a:xfrm>
            <a:off x="5875927" y="425626"/>
            <a:ext cx="6316073" cy="5628610"/>
          </a:xfrm>
          <a:prstGeom prst="rect">
            <a:avLst/>
          </a:prstGeom>
          <a:noFill/>
          <a:ln>
            <a:noFill/>
          </a:ln>
        </p:spPr>
      </p:pic>
      <p:sp>
        <p:nvSpPr>
          <p:cNvPr id="305" name="Google Shape;305;p18"/>
          <p:cNvSpPr txBox="1"/>
          <p:nvPr/>
        </p:nvSpPr>
        <p:spPr>
          <a:xfrm>
            <a:off x="838080" y="365040"/>
            <a:ext cx="10515240"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 – Configuración de red</a:t>
            </a:r>
            <a:endParaRPr b="0" i="0" sz="2400" u="none" cap="none" strike="noStrike">
              <a:solidFill>
                <a:srgbClr val="000000"/>
              </a:solidFill>
              <a:latin typeface="Arial"/>
              <a:ea typeface="Arial"/>
              <a:cs typeface="Arial"/>
              <a:sym typeface="Arial"/>
            </a:endParaRPr>
          </a:p>
        </p:txBody>
      </p:sp>
      <p:sp>
        <p:nvSpPr>
          <p:cNvPr id="306" name="Google Shape;306;p18"/>
          <p:cNvSpPr txBox="1"/>
          <p:nvPr/>
        </p:nvSpPr>
        <p:spPr>
          <a:xfrm>
            <a:off x="838080" y="2885344"/>
            <a:ext cx="3694163" cy="709174"/>
          </a:xfrm>
          <a:prstGeom prst="rect">
            <a:avLst/>
          </a:prstGeom>
          <a:solidFill>
            <a:srgbClr val="DAE5F1"/>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NAT</a:t>
            </a:r>
            <a:endParaRPr b="1"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descr="https://images-cdn.kahoot.it/d7cf3b33-0832-4e6f-a2e0-584f9e38fc0e?auto=webp&amp;width=1000" id="311" name="Google Shape;311;p19"/>
          <p:cNvPicPr preferRelativeResize="0"/>
          <p:nvPr/>
        </p:nvPicPr>
        <p:blipFill rotWithShape="1">
          <a:blip r:embed="rId3">
            <a:alphaModFix/>
          </a:blip>
          <a:srcRect b="0" l="0" r="0" t="0"/>
          <a:stretch/>
        </p:blipFill>
        <p:spPr>
          <a:xfrm>
            <a:off x="5434889" y="1043777"/>
            <a:ext cx="5658136" cy="5101482"/>
          </a:xfrm>
          <a:prstGeom prst="rect">
            <a:avLst/>
          </a:prstGeom>
          <a:noFill/>
          <a:ln>
            <a:noFill/>
          </a:ln>
        </p:spPr>
      </p:pic>
      <p:sp>
        <p:nvSpPr>
          <p:cNvPr id="312" name="Google Shape;312;p19"/>
          <p:cNvSpPr txBox="1"/>
          <p:nvPr/>
        </p:nvSpPr>
        <p:spPr>
          <a:xfrm>
            <a:off x="838080" y="365040"/>
            <a:ext cx="10515240"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 – Configuración de red</a:t>
            </a:r>
            <a:endParaRPr b="0" i="0" sz="2400" u="none" cap="none" strike="noStrike">
              <a:solidFill>
                <a:srgbClr val="000000"/>
              </a:solidFill>
              <a:latin typeface="Arial"/>
              <a:ea typeface="Arial"/>
              <a:cs typeface="Arial"/>
              <a:sym typeface="Arial"/>
            </a:endParaRPr>
          </a:p>
        </p:txBody>
      </p:sp>
      <p:sp>
        <p:nvSpPr>
          <p:cNvPr id="313" name="Google Shape;313;p19"/>
          <p:cNvSpPr txBox="1"/>
          <p:nvPr/>
        </p:nvSpPr>
        <p:spPr>
          <a:xfrm>
            <a:off x="838080" y="2885344"/>
            <a:ext cx="3694163" cy="709174"/>
          </a:xfrm>
          <a:prstGeom prst="rect">
            <a:avLst/>
          </a:prstGeom>
          <a:solidFill>
            <a:srgbClr val="DAE5F1"/>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Red NAT</a:t>
            </a:r>
            <a:endParaRPr b="1"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
          <p:cNvPicPr preferRelativeResize="0"/>
          <p:nvPr/>
        </p:nvPicPr>
        <p:blipFill rotWithShape="1">
          <a:blip r:embed="rId3">
            <a:alphaModFix/>
          </a:blip>
          <a:srcRect b="0" l="0" r="0" t="0"/>
          <a:stretch/>
        </p:blipFill>
        <p:spPr>
          <a:xfrm>
            <a:off x="0" y="0"/>
            <a:ext cx="6300000" cy="6264000"/>
          </a:xfrm>
          <a:prstGeom prst="rect">
            <a:avLst/>
          </a:prstGeom>
          <a:noFill/>
          <a:ln>
            <a:noFill/>
          </a:ln>
        </p:spPr>
      </p:pic>
      <p:sp>
        <p:nvSpPr>
          <p:cNvPr id="190" name="Google Shape;190;p2"/>
          <p:cNvSpPr txBox="1"/>
          <p:nvPr/>
        </p:nvSpPr>
        <p:spPr>
          <a:xfrm>
            <a:off x="5924742" y="1077596"/>
            <a:ext cx="6267258" cy="69084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U0M1 - Fundamentos de Hardware y Sistemas Operativos</a:t>
            </a:r>
            <a:endParaRPr b="0" i="0" sz="2400" u="none" cap="none" strike="noStrike">
              <a:solidFill>
                <a:srgbClr val="000000"/>
              </a:solidFill>
              <a:latin typeface="Arial"/>
              <a:ea typeface="Arial"/>
              <a:cs typeface="Arial"/>
              <a:sym typeface="Arial"/>
            </a:endParaRPr>
          </a:p>
        </p:txBody>
      </p:sp>
      <p:sp>
        <p:nvSpPr>
          <p:cNvPr id="191" name="Google Shape;191;p2"/>
          <p:cNvSpPr txBox="1"/>
          <p:nvPr/>
        </p:nvSpPr>
        <p:spPr>
          <a:xfrm>
            <a:off x="6626675" y="1952524"/>
            <a:ext cx="4863300" cy="3796500"/>
          </a:xfrm>
          <a:prstGeom prst="rect">
            <a:avLst/>
          </a:prstGeom>
          <a:noFill/>
          <a:ln>
            <a:noFill/>
          </a:ln>
        </p:spPr>
        <p:txBody>
          <a:bodyPr anchorCtr="0" anchor="t" bIns="45700" lIns="91425" spcFirstLastPara="1" rIns="91425" wrap="square" tIns="45700">
            <a:normAutofit/>
          </a:bodyPr>
          <a:lstStyle/>
          <a:p>
            <a:pPr indent="-324000" lvl="1" marL="864000" marR="0" rtl="0" algn="l">
              <a:lnSpc>
                <a:spcPct val="100000"/>
              </a:lnSpc>
              <a:spcBef>
                <a:spcPts val="0"/>
              </a:spcBef>
              <a:spcAft>
                <a:spcPts val="0"/>
              </a:spcAft>
              <a:buClr>
                <a:srgbClr val="000000"/>
              </a:buClr>
              <a:buSzPts val="2400"/>
              <a:buFont typeface="Arial"/>
              <a:buNone/>
            </a:pPr>
            <a:r>
              <a:rPr b="0" i="0" lang="es-ES" sz="2400" u="none" cap="none" strike="noStrike">
                <a:solidFill>
                  <a:srgbClr val="000000"/>
                </a:solidFill>
                <a:latin typeface="Helvetica Neue Light"/>
                <a:ea typeface="Helvetica Neue Light"/>
                <a:cs typeface="Helvetica Neue Light"/>
                <a:sym typeface="Helvetica Neue Light"/>
              </a:rPr>
              <a:t>D1 – Hardware y VMs</a:t>
            </a:r>
            <a:endParaRPr b="0" i="0" sz="2400" u="none" cap="none" strike="noStrike">
              <a:solidFill>
                <a:srgbClr val="000000"/>
              </a:solidFill>
              <a:latin typeface="Arial"/>
              <a:ea typeface="Arial"/>
              <a:cs typeface="Arial"/>
              <a:sym typeface="Arial"/>
            </a:endParaRPr>
          </a:p>
          <a:p>
            <a:pPr indent="-324000" lvl="1" marL="864000" marR="0" rtl="0" algn="l">
              <a:lnSpc>
                <a:spcPct val="100000"/>
              </a:lnSpc>
              <a:spcBef>
                <a:spcPts val="1134"/>
              </a:spcBef>
              <a:spcAft>
                <a:spcPts val="0"/>
              </a:spcAft>
              <a:buClr>
                <a:srgbClr val="000000"/>
              </a:buClr>
              <a:buSzPts val="2400"/>
              <a:buFont typeface="Arial"/>
              <a:buNone/>
            </a:pPr>
            <a:r>
              <a:rPr b="0" i="0" lang="es-ES" sz="2400" u="none" cap="none" strike="noStrike">
                <a:solidFill>
                  <a:srgbClr val="000000"/>
                </a:solidFill>
                <a:latin typeface="Helvetica Neue Light"/>
                <a:ea typeface="Helvetica Neue Light"/>
                <a:cs typeface="Helvetica Neue Light"/>
                <a:sym typeface="Helvetica Neue Light"/>
              </a:rPr>
              <a:t>D2 – Sistemas Linux</a:t>
            </a:r>
            <a:endParaRPr b="0" i="0" sz="2400" u="none" cap="none" strike="noStrike">
              <a:solidFill>
                <a:srgbClr val="000000"/>
              </a:solidFill>
              <a:latin typeface="Arial"/>
              <a:ea typeface="Arial"/>
              <a:cs typeface="Arial"/>
              <a:sym typeface="Arial"/>
            </a:endParaRPr>
          </a:p>
          <a:p>
            <a:pPr indent="-323999" lvl="1" marL="864000" marR="0" rtl="0" algn="l">
              <a:lnSpc>
                <a:spcPct val="100000"/>
              </a:lnSpc>
              <a:spcBef>
                <a:spcPts val="1134"/>
              </a:spcBef>
              <a:spcAft>
                <a:spcPts val="0"/>
              </a:spcAft>
              <a:buClr>
                <a:srgbClr val="000000"/>
              </a:buClr>
              <a:buSzPts val="2400"/>
              <a:buFont typeface="Arial"/>
              <a:buNone/>
            </a:pPr>
            <a:r>
              <a:rPr b="0" i="0" lang="es-ES" sz="2400" u="none" cap="none" strike="noStrike">
                <a:solidFill>
                  <a:srgbClr val="000000"/>
                </a:solidFill>
                <a:latin typeface="Helvetica Neue Light"/>
                <a:ea typeface="Helvetica Neue Light"/>
                <a:cs typeface="Helvetica Neue Light"/>
                <a:sym typeface="Helvetica Neue Light"/>
              </a:rPr>
              <a:t>D3 – Sistemas Windows</a:t>
            </a:r>
            <a:endParaRPr b="0" i="0" sz="2400" u="none" cap="none" strike="noStrike">
              <a:solidFill>
                <a:srgbClr val="000000"/>
              </a:solidFill>
              <a:latin typeface="Helvetica Neue Light"/>
              <a:ea typeface="Helvetica Neue Light"/>
              <a:cs typeface="Helvetica Neue Light"/>
              <a:sym typeface="Helvetica Neue Light"/>
            </a:endParaRPr>
          </a:p>
          <a:p>
            <a:pPr indent="-323999" lvl="1" marL="864000" marR="0" rtl="0" algn="l">
              <a:lnSpc>
                <a:spcPct val="100000"/>
              </a:lnSpc>
              <a:spcBef>
                <a:spcPts val="1134"/>
              </a:spcBef>
              <a:spcAft>
                <a:spcPts val="0"/>
              </a:spcAft>
              <a:buClr>
                <a:srgbClr val="000000"/>
              </a:buClr>
              <a:buSzPts val="2400"/>
              <a:buFont typeface="Arial"/>
              <a:buNone/>
            </a:pPr>
            <a:r>
              <a:rPr lang="es-ES" sz="2400">
                <a:latin typeface="Helvetica Neue Light"/>
                <a:ea typeface="Helvetica Neue Light"/>
                <a:cs typeface="Helvetica Neue Light"/>
                <a:sym typeface="Helvetica Neue Light"/>
              </a:rPr>
              <a:t>D4 - Sistemas MacOS</a:t>
            </a:r>
            <a:endParaRPr sz="2400">
              <a:latin typeface="Helvetica Neue Light"/>
              <a:ea typeface="Helvetica Neue Light"/>
              <a:cs typeface="Helvetica Neue Light"/>
              <a:sym typeface="Helvetica Neue Light"/>
            </a:endParaRPr>
          </a:p>
          <a:p>
            <a:pPr indent="-323999" lvl="1" marL="864000" marR="0" rtl="0" algn="l">
              <a:lnSpc>
                <a:spcPct val="100000"/>
              </a:lnSpc>
              <a:spcBef>
                <a:spcPts val="1134"/>
              </a:spcBef>
              <a:spcAft>
                <a:spcPts val="0"/>
              </a:spcAft>
              <a:buClr>
                <a:srgbClr val="000000"/>
              </a:buClr>
              <a:buSzPts val="2400"/>
              <a:buFont typeface="Arial"/>
              <a:buNone/>
            </a:pPr>
            <a:r>
              <a:rPr lang="es-ES" sz="2400">
                <a:latin typeface="Helvetica Neue Light"/>
                <a:ea typeface="Helvetica Neue Light"/>
                <a:cs typeface="Helvetica Neue Light"/>
                <a:sym typeface="Helvetica Neue Light"/>
              </a:rPr>
              <a:t>D5 - Cloud</a:t>
            </a:r>
            <a:endParaRPr sz="2400">
              <a:latin typeface="Helvetica Neue Light"/>
              <a:ea typeface="Helvetica Neue Light"/>
              <a:cs typeface="Helvetica Neue Light"/>
              <a:sym typeface="Helvetica Neue Light"/>
            </a:endParaRPr>
          </a:p>
          <a:p>
            <a:pPr indent="-324000" lvl="1" marL="864000" marR="0" rtl="0" algn="l">
              <a:lnSpc>
                <a:spcPct val="100000"/>
              </a:lnSpc>
              <a:spcBef>
                <a:spcPts val="1134"/>
              </a:spcBef>
              <a:spcAft>
                <a:spcPts val="0"/>
              </a:spcAft>
              <a:buClr>
                <a:srgbClr val="000000"/>
              </a:buClr>
              <a:buSzPts val="2400"/>
              <a:buFont typeface="Arial"/>
              <a:buNone/>
            </a:pPr>
            <a:r>
              <a:t/>
            </a:r>
            <a:endParaRPr sz="2400">
              <a:latin typeface="Helvetica Neue Light"/>
              <a:ea typeface="Helvetica Neue Light"/>
              <a:cs typeface="Helvetica Neue Light"/>
              <a:sym typeface="Helvetica Neue Light"/>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45720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0"/>
          <p:cNvSpPr txBox="1"/>
          <p:nvPr/>
        </p:nvSpPr>
        <p:spPr>
          <a:xfrm>
            <a:off x="738689" y="253566"/>
            <a:ext cx="10515240"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 – Configuración de red</a:t>
            </a:r>
            <a:endParaRPr b="0" i="0" sz="2400" u="none" cap="none" strike="noStrike">
              <a:solidFill>
                <a:srgbClr val="000000"/>
              </a:solidFill>
              <a:latin typeface="Arial"/>
              <a:ea typeface="Arial"/>
              <a:cs typeface="Arial"/>
              <a:sym typeface="Arial"/>
            </a:endParaRPr>
          </a:p>
        </p:txBody>
      </p:sp>
      <p:pic>
        <p:nvPicPr>
          <p:cNvPr descr="https://images-cdn.kahoot.it/9261382c-51e1-47d5-948c-ee8eee6d7e16?auto=webp&amp;width=1000&amp;crop=723,482,x0,y44" id="319" name="Google Shape;319;p20"/>
          <p:cNvPicPr preferRelativeResize="0"/>
          <p:nvPr/>
        </p:nvPicPr>
        <p:blipFill rotWithShape="1">
          <a:blip r:embed="rId3">
            <a:alphaModFix/>
          </a:blip>
          <a:srcRect b="0" l="0" r="0" t="0"/>
          <a:stretch/>
        </p:blipFill>
        <p:spPr>
          <a:xfrm>
            <a:off x="4947772" y="944406"/>
            <a:ext cx="6886575" cy="4591050"/>
          </a:xfrm>
          <a:prstGeom prst="rect">
            <a:avLst/>
          </a:prstGeom>
          <a:noFill/>
          <a:ln>
            <a:noFill/>
          </a:ln>
        </p:spPr>
      </p:pic>
      <p:sp>
        <p:nvSpPr>
          <p:cNvPr id="320" name="Google Shape;320;p20"/>
          <p:cNvSpPr txBox="1"/>
          <p:nvPr/>
        </p:nvSpPr>
        <p:spPr>
          <a:xfrm>
            <a:off x="599541" y="2885344"/>
            <a:ext cx="3694163" cy="709174"/>
          </a:xfrm>
          <a:prstGeom prst="rect">
            <a:avLst/>
          </a:prstGeom>
          <a:solidFill>
            <a:srgbClr val="DAE5F1"/>
          </a:solidFill>
          <a:ln cap="flat" cmpd="sng" w="9525">
            <a:solidFill>
              <a:srgbClr val="7F7F7F"/>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Bridge</a:t>
            </a:r>
            <a:endParaRPr b="1"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4" name="Shape 324"/>
        <p:cNvGrpSpPr/>
        <p:nvPr/>
      </p:nvGrpSpPr>
      <p:grpSpPr>
        <a:xfrm>
          <a:off x="0" y="0"/>
          <a:ext cx="0" cy="0"/>
          <a:chOff x="0" y="0"/>
          <a:chExt cx="0" cy="0"/>
        </a:xfrm>
      </p:grpSpPr>
      <p:sp>
        <p:nvSpPr>
          <p:cNvPr id="325" name="Google Shape;325;p21"/>
          <p:cNvSpPr/>
          <p:nvPr/>
        </p:nvSpPr>
        <p:spPr>
          <a:xfrm>
            <a:off x="1046415" y="1206206"/>
            <a:ext cx="7122268" cy="6606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326" name="Google Shape;326;p21"/>
          <p:cNvPicPr preferRelativeResize="0"/>
          <p:nvPr/>
        </p:nvPicPr>
        <p:blipFill rotWithShape="1">
          <a:blip r:embed="rId4">
            <a:alphaModFix/>
          </a:blip>
          <a:srcRect b="0" l="0" r="0" t="0"/>
          <a:stretch/>
        </p:blipFill>
        <p:spPr>
          <a:xfrm>
            <a:off x="9135783" y="3304799"/>
            <a:ext cx="2326758" cy="23267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0" name="Shape 330"/>
        <p:cNvGrpSpPr/>
        <p:nvPr/>
      </p:nvGrpSpPr>
      <p:grpSpPr>
        <a:xfrm>
          <a:off x="0" y="0"/>
          <a:ext cx="0" cy="0"/>
          <a:chOff x="0" y="0"/>
          <a:chExt cx="0" cy="0"/>
        </a:xfrm>
      </p:grpSpPr>
      <p:sp>
        <p:nvSpPr>
          <p:cNvPr id="331" name="Google Shape;331;p22"/>
          <p:cNvSpPr/>
          <p:nvPr/>
        </p:nvSpPr>
        <p:spPr>
          <a:xfrm>
            <a:off x="1046415" y="1206206"/>
            <a:ext cx="7122268" cy="6606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332" name="Google Shape;332;p22"/>
          <p:cNvSpPr/>
          <p:nvPr/>
        </p:nvSpPr>
        <p:spPr>
          <a:xfrm>
            <a:off x="5923721" y="4894879"/>
            <a:ext cx="51285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D4D4D4"/>
                </a:solidFill>
                <a:latin typeface="Arial"/>
                <a:ea typeface="Arial"/>
                <a:cs typeface="Arial"/>
                <a:sym typeface="Arial"/>
              </a:rPr>
              <a:t>D2 – Sistemas Linux</a:t>
            </a:r>
            <a:endParaRPr b="0" i="0" sz="2400" u="none" cap="none" strike="noStrike">
              <a:solidFill>
                <a:srgbClr val="D4D4D4"/>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23"/>
          <p:cNvPicPr preferRelativeResize="0"/>
          <p:nvPr/>
        </p:nvPicPr>
        <p:blipFill rotWithShape="1">
          <a:blip r:embed="rId3">
            <a:alphaModFix/>
          </a:blip>
          <a:srcRect b="0" l="0" r="0" t="0"/>
          <a:stretch/>
        </p:blipFill>
        <p:spPr>
          <a:xfrm>
            <a:off x="3180522" y="0"/>
            <a:ext cx="6679869" cy="6084721"/>
          </a:xfrm>
          <a:prstGeom prst="rect">
            <a:avLst/>
          </a:prstGeom>
          <a:noFill/>
          <a:ln>
            <a:noFill/>
          </a:ln>
        </p:spPr>
      </p:pic>
      <p:sp>
        <p:nvSpPr>
          <p:cNvPr id="338" name="Google Shape;338;p23"/>
          <p:cNvSpPr txBox="1"/>
          <p:nvPr/>
        </p:nvSpPr>
        <p:spPr>
          <a:xfrm>
            <a:off x="480271" y="213809"/>
            <a:ext cx="3932702" cy="690840"/>
          </a:xfrm>
          <a:prstGeom prst="rect">
            <a:avLst/>
          </a:prstGeom>
          <a:noFill/>
          <a:ln>
            <a:noFill/>
          </a:ln>
        </p:spPr>
        <p:txBody>
          <a:bodyPr anchorCtr="0" anchor="ctr" bIns="45700" lIns="91425" spcFirstLastPara="1" rIns="91425" wrap="square" tIns="45700">
            <a:normAutofit lnSpcReduction="10000"/>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Linux – Sistema de ficheros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4"/>
          <p:cNvSpPr txBox="1"/>
          <p:nvPr/>
        </p:nvSpPr>
        <p:spPr>
          <a:xfrm>
            <a:off x="624650" y="406315"/>
            <a:ext cx="693118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Linux – Sistemas de numeración</a:t>
            </a:r>
            <a:endParaRPr b="0" i="0" sz="2400" u="none" cap="none" strike="noStrike">
              <a:solidFill>
                <a:srgbClr val="000000"/>
              </a:solidFill>
              <a:latin typeface="Arial"/>
              <a:ea typeface="Arial"/>
              <a:cs typeface="Arial"/>
              <a:sym typeface="Arial"/>
            </a:endParaRPr>
          </a:p>
        </p:txBody>
      </p:sp>
      <p:pic>
        <p:nvPicPr>
          <p:cNvPr descr="Notas musicales🎵 ¿Cómo se clasifican, cuáles son las notas musicales?" id="344" name="Google Shape;344;p24"/>
          <p:cNvPicPr preferRelativeResize="0"/>
          <p:nvPr/>
        </p:nvPicPr>
        <p:blipFill rotWithShape="1">
          <a:blip r:embed="rId3">
            <a:alphaModFix/>
          </a:blip>
          <a:srcRect b="0" l="0" r="11843" t="0"/>
          <a:stretch/>
        </p:blipFill>
        <p:spPr>
          <a:xfrm>
            <a:off x="733928" y="1666915"/>
            <a:ext cx="5666872" cy="3524169"/>
          </a:xfrm>
          <a:prstGeom prst="rect">
            <a:avLst/>
          </a:prstGeom>
          <a:noFill/>
          <a:ln>
            <a:noFill/>
          </a:ln>
        </p:spPr>
      </p:pic>
      <p:pic>
        <p:nvPicPr>
          <p:cNvPr id="345" name="Google Shape;345;p24"/>
          <p:cNvPicPr preferRelativeResize="0"/>
          <p:nvPr/>
        </p:nvPicPr>
        <p:blipFill rotWithShape="1">
          <a:blip r:embed="rId4">
            <a:alphaModFix/>
          </a:blip>
          <a:srcRect b="0" l="0" r="0" t="0"/>
          <a:stretch/>
        </p:blipFill>
        <p:spPr>
          <a:xfrm>
            <a:off x="7482972" y="422644"/>
            <a:ext cx="3975100" cy="1536700"/>
          </a:xfrm>
          <a:prstGeom prst="rect">
            <a:avLst/>
          </a:prstGeom>
          <a:noFill/>
          <a:ln>
            <a:noFill/>
          </a:ln>
        </p:spPr>
      </p:pic>
      <p:pic>
        <p:nvPicPr>
          <p:cNvPr id="346" name="Google Shape;346;p24"/>
          <p:cNvPicPr preferRelativeResize="0"/>
          <p:nvPr/>
        </p:nvPicPr>
        <p:blipFill rotWithShape="1">
          <a:blip r:embed="rId5">
            <a:alphaModFix/>
          </a:blip>
          <a:srcRect b="0" l="0" r="0" t="0"/>
          <a:stretch/>
        </p:blipFill>
        <p:spPr>
          <a:xfrm>
            <a:off x="7357806" y="2422566"/>
            <a:ext cx="4413917" cy="1556274"/>
          </a:xfrm>
          <a:prstGeom prst="rect">
            <a:avLst/>
          </a:prstGeom>
          <a:noFill/>
          <a:ln>
            <a:noFill/>
          </a:ln>
        </p:spPr>
      </p:pic>
      <p:pic>
        <p:nvPicPr>
          <p:cNvPr id="347" name="Google Shape;347;p24"/>
          <p:cNvPicPr preferRelativeResize="0"/>
          <p:nvPr/>
        </p:nvPicPr>
        <p:blipFill rotWithShape="1">
          <a:blip r:embed="rId6">
            <a:alphaModFix/>
          </a:blip>
          <a:srcRect b="0" l="0" r="0" t="0"/>
          <a:stretch/>
        </p:blipFill>
        <p:spPr>
          <a:xfrm>
            <a:off x="7313693" y="4435434"/>
            <a:ext cx="4089400" cy="1511300"/>
          </a:xfrm>
          <a:prstGeom prst="rect">
            <a:avLst/>
          </a:prstGeom>
          <a:noFill/>
          <a:ln>
            <a:noFill/>
          </a:ln>
        </p:spPr>
      </p:pic>
      <p:sp>
        <p:nvSpPr>
          <p:cNvPr id="348" name="Google Shape;348;p24"/>
          <p:cNvSpPr/>
          <p:nvPr/>
        </p:nvSpPr>
        <p:spPr>
          <a:xfrm>
            <a:off x="7482972" y="203317"/>
            <a:ext cx="4139356" cy="1787676"/>
          </a:xfrm>
          <a:prstGeom prst="rect">
            <a:avLst/>
          </a:prstGeom>
          <a:solidFill>
            <a:srgbClr val="8CB3E3"/>
          </a:solidFill>
          <a:ln cap="flat" cmpd="sng" w="25400">
            <a:solidFill>
              <a:srgbClr val="395E8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ES" sz="3200" u="none" cap="none" strike="noStrike">
                <a:solidFill>
                  <a:schemeClr val="lt1"/>
                </a:solidFill>
                <a:latin typeface="Arial"/>
                <a:ea typeface="Arial"/>
                <a:cs typeface="Arial"/>
                <a:sym typeface="Arial"/>
              </a:rPr>
              <a:t>100010010000</a:t>
            </a:r>
            <a:endParaRPr b="0" i="0" sz="1400" u="none" cap="none" strike="noStrike">
              <a:solidFill>
                <a:srgbClr val="000000"/>
              </a:solidFill>
              <a:latin typeface="Arial"/>
              <a:ea typeface="Arial"/>
              <a:cs typeface="Arial"/>
              <a:sym typeface="Arial"/>
            </a:endParaRPr>
          </a:p>
        </p:txBody>
      </p:sp>
      <p:sp>
        <p:nvSpPr>
          <p:cNvPr id="349" name="Google Shape;349;p24"/>
          <p:cNvSpPr txBox="1"/>
          <p:nvPr/>
        </p:nvSpPr>
        <p:spPr>
          <a:xfrm>
            <a:off x="960550" y="1212897"/>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50" name="Google Shape;350;p24"/>
          <p:cNvSpPr txBox="1"/>
          <p:nvPr/>
        </p:nvSpPr>
        <p:spPr>
          <a:xfrm>
            <a:off x="2667000" y="1231528"/>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51" name="Google Shape;351;p24"/>
          <p:cNvSpPr txBox="1"/>
          <p:nvPr/>
        </p:nvSpPr>
        <p:spPr>
          <a:xfrm>
            <a:off x="4210717" y="1212897"/>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52" name="Google Shape;352;p24"/>
          <p:cNvSpPr txBox="1"/>
          <p:nvPr/>
        </p:nvSpPr>
        <p:spPr>
          <a:xfrm>
            <a:off x="1436189" y="1214797"/>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53" name="Google Shape;353;p24"/>
          <p:cNvSpPr txBox="1"/>
          <p:nvPr/>
        </p:nvSpPr>
        <p:spPr>
          <a:xfrm>
            <a:off x="1839080" y="1212897"/>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54" name="Google Shape;354;p24"/>
          <p:cNvSpPr txBox="1"/>
          <p:nvPr/>
        </p:nvSpPr>
        <p:spPr>
          <a:xfrm>
            <a:off x="2241971" y="1225671"/>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55" name="Google Shape;355;p24"/>
          <p:cNvSpPr txBox="1"/>
          <p:nvPr/>
        </p:nvSpPr>
        <p:spPr>
          <a:xfrm>
            <a:off x="3282405" y="1225671"/>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56" name="Google Shape;356;p24"/>
          <p:cNvSpPr txBox="1"/>
          <p:nvPr/>
        </p:nvSpPr>
        <p:spPr>
          <a:xfrm>
            <a:off x="3760300" y="1226371"/>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57" name="Google Shape;357;p24"/>
          <p:cNvSpPr txBox="1"/>
          <p:nvPr/>
        </p:nvSpPr>
        <p:spPr>
          <a:xfrm>
            <a:off x="4591095" y="1212897"/>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58" name="Google Shape;358;p24"/>
          <p:cNvSpPr txBox="1"/>
          <p:nvPr/>
        </p:nvSpPr>
        <p:spPr>
          <a:xfrm>
            <a:off x="4998925" y="1210519"/>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59" name="Google Shape;359;p24"/>
          <p:cNvSpPr txBox="1"/>
          <p:nvPr/>
        </p:nvSpPr>
        <p:spPr>
          <a:xfrm>
            <a:off x="5391714" y="1205862"/>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60" name="Google Shape;360;p24"/>
          <p:cNvSpPr txBox="1"/>
          <p:nvPr/>
        </p:nvSpPr>
        <p:spPr>
          <a:xfrm>
            <a:off x="5880580" y="1205862"/>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61" name="Google Shape;361;p24"/>
          <p:cNvSpPr/>
          <p:nvPr/>
        </p:nvSpPr>
        <p:spPr>
          <a:xfrm>
            <a:off x="7482972" y="2306865"/>
            <a:ext cx="4139356" cy="1787676"/>
          </a:xfrm>
          <a:prstGeom prst="rect">
            <a:avLst/>
          </a:prstGeom>
          <a:solidFill>
            <a:srgbClr val="8CB3E3"/>
          </a:solidFill>
          <a:ln cap="flat" cmpd="sng" w="25400">
            <a:solidFill>
              <a:srgbClr val="395E8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ES" sz="3200" u="none" cap="none" strike="noStrike">
                <a:solidFill>
                  <a:schemeClr val="lt1"/>
                </a:solidFill>
                <a:latin typeface="Arial"/>
                <a:ea typeface="Arial"/>
                <a:cs typeface="Arial"/>
                <a:sym typeface="Arial"/>
              </a:rPr>
              <a:t>001000010010</a:t>
            </a:r>
            <a:endParaRPr b="0" i="0" sz="1400" u="none" cap="none" strike="noStrike">
              <a:solidFill>
                <a:srgbClr val="000000"/>
              </a:solidFill>
              <a:latin typeface="Arial"/>
              <a:ea typeface="Arial"/>
              <a:cs typeface="Arial"/>
              <a:sym typeface="Arial"/>
            </a:endParaRPr>
          </a:p>
        </p:txBody>
      </p:sp>
      <p:sp>
        <p:nvSpPr>
          <p:cNvPr id="362" name="Google Shape;362;p24"/>
          <p:cNvSpPr txBox="1"/>
          <p:nvPr/>
        </p:nvSpPr>
        <p:spPr>
          <a:xfrm>
            <a:off x="960550" y="1223393"/>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63" name="Google Shape;363;p24"/>
          <p:cNvSpPr txBox="1"/>
          <p:nvPr/>
        </p:nvSpPr>
        <p:spPr>
          <a:xfrm>
            <a:off x="2667000" y="1242024"/>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64" name="Google Shape;364;p24"/>
          <p:cNvSpPr txBox="1"/>
          <p:nvPr/>
        </p:nvSpPr>
        <p:spPr>
          <a:xfrm>
            <a:off x="4210717" y="1223393"/>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65" name="Google Shape;365;p24"/>
          <p:cNvSpPr txBox="1"/>
          <p:nvPr/>
        </p:nvSpPr>
        <p:spPr>
          <a:xfrm>
            <a:off x="1436189" y="1225293"/>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66" name="Google Shape;366;p24"/>
          <p:cNvSpPr txBox="1"/>
          <p:nvPr/>
        </p:nvSpPr>
        <p:spPr>
          <a:xfrm>
            <a:off x="1839080" y="1223393"/>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67" name="Google Shape;367;p24"/>
          <p:cNvSpPr txBox="1"/>
          <p:nvPr/>
        </p:nvSpPr>
        <p:spPr>
          <a:xfrm>
            <a:off x="2241971" y="1236167"/>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68" name="Google Shape;368;p24"/>
          <p:cNvSpPr txBox="1"/>
          <p:nvPr/>
        </p:nvSpPr>
        <p:spPr>
          <a:xfrm>
            <a:off x="3282405" y="1236167"/>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69" name="Google Shape;369;p24"/>
          <p:cNvSpPr txBox="1"/>
          <p:nvPr/>
        </p:nvSpPr>
        <p:spPr>
          <a:xfrm>
            <a:off x="3760300" y="1236867"/>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70" name="Google Shape;370;p24"/>
          <p:cNvSpPr txBox="1"/>
          <p:nvPr/>
        </p:nvSpPr>
        <p:spPr>
          <a:xfrm>
            <a:off x="4591095" y="1223393"/>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71" name="Google Shape;371;p24"/>
          <p:cNvSpPr txBox="1"/>
          <p:nvPr/>
        </p:nvSpPr>
        <p:spPr>
          <a:xfrm>
            <a:off x="4998925" y="1221015"/>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72" name="Google Shape;372;p24"/>
          <p:cNvSpPr txBox="1"/>
          <p:nvPr/>
        </p:nvSpPr>
        <p:spPr>
          <a:xfrm>
            <a:off x="5391714" y="1216358"/>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73" name="Google Shape;373;p24"/>
          <p:cNvSpPr txBox="1"/>
          <p:nvPr/>
        </p:nvSpPr>
        <p:spPr>
          <a:xfrm>
            <a:off x="5880580" y="1216358"/>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74" name="Google Shape;374;p24"/>
          <p:cNvSpPr/>
          <p:nvPr/>
        </p:nvSpPr>
        <p:spPr>
          <a:xfrm>
            <a:off x="7482972" y="4351421"/>
            <a:ext cx="4139356" cy="1787676"/>
          </a:xfrm>
          <a:prstGeom prst="rect">
            <a:avLst/>
          </a:prstGeom>
          <a:solidFill>
            <a:srgbClr val="8CB3E3"/>
          </a:solidFill>
          <a:ln cap="flat" cmpd="sng" w="25400">
            <a:solidFill>
              <a:srgbClr val="395E8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ES" sz="3200" u="none" cap="none" strike="noStrike">
                <a:solidFill>
                  <a:schemeClr val="lt1"/>
                </a:solidFill>
                <a:latin typeface="Arial"/>
                <a:ea typeface="Arial"/>
                <a:cs typeface="Arial"/>
                <a:sym typeface="Arial"/>
              </a:rPr>
              <a:t>100010010010</a:t>
            </a:r>
            <a:endParaRPr b="0" i="0" sz="1400" u="none" cap="none" strike="noStrike">
              <a:solidFill>
                <a:srgbClr val="000000"/>
              </a:solidFill>
              <a:latin typeface="Arial"/>
              <a:ea typeface="Arial"/>
              <a:cs typeface="Arial"/>
              <a:sym typeface="Arial"/>
            </a:endParaRPr>
          </a:p>
        </p:txBody>
      </p:sp>
      <p:sp>
        <p:nvSpPr>
          <p:cNvPr id="375" name="Google Shape;375;p24"/>
          <p:cNvSpPr txBox="1"/>
          <p:nvPr/>
        </p:nvSpPr>
        <p:spPr>
          <a:xfrm>
            <a:off x="968615" y="1217554"/>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76" name="Google Shape;376;p24"/>
          <p:cNvSpPr txBox="1"/>
          <p:nvPr/>
        </p:nvSpPr>
        <p:spPr>
          <a:xfrm>
            <a:off x="2675065" y="1236185"/>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77" name="Google Shape;377;p24"/>
          <p:cNvSpPr txBox="1"/>
          <p:nvPr/>
        </p:nvSpPr>
        <p:spPr>
          <a:xfrm>
            <a:off x="4218782" y="1217554"/>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78" name="Google Shape;378;p24"/>
          <p:cNvSpPr txBox="1"/>
          <p:nvPr/>
        </p:nvSpPr>
        <p:spPr>
          <a:xfrm>
            <a:off x="1444254" y="1219454"/>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79" name="Google Shape;379;p24"/>
          <p:cNvSpPr txBox="1"/>
          <p:nvPr/>
        </p:nvSpPr>
        <p:spPr>
          <a:xfrm>
            <a:off x="1847145" y="1217554"/>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0" name="Google Shape;380;p24"/>
          <p:cNvSpPr txBox="1"/>
          <p:nvPr/>
        </p:nvSpPr>
        <p:spPr>
          <a:xfrm>
            <a:off x="2250036" y="1230328"/>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1" name="Google Shape;381;p24"/>
          <p:cNvSpPr txBox="1"/>
          <p:nvPr/>
        </p:nvSpPr>
        <p:spPr>
          <a:xfrm>
            <a:off x="3290470" y="1230328"/>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2" name="Google Shape;382;p24"/>
          <p:cNvSpPr txBox="1"/>
          <p:nvPr/>
        </p:nvSpPr>
        <p:spPr>
          <a:xfrm>
            <a:off x="3768365" y="1231028"/>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3" name="Google Shape;383;p24"/>
          <p:cNvSpPr txBox="1"/>
          <p:nvPr/>
        </p:nvSpPr>
        <p:spPr>
          <a:xfrm>
            <a:off x="4599160" y="1217554"/>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4" name="Google Shape;384;p24"/>
          <p:cNvSpPr txBox="1"/>
          <p:nvPr/>
        </p:nvSpPr>
        <p:spPr>
          <a:xfrm>
            <a:off x="5006990" y="1215176"/>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5" name="Google Shape;385;p24"/>
          <p:cNvSpPr txBox="1"/>
          <p:nvPr/>
        </p:nvSpPr>
        <p:spPr>
          <a:xfrm>
            <a:off x="5399779" y="1210519"/>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6" name="Google Shape;386;p24"/>
          <p:cNvSpPr txBox="1"/>
          <p:nvPr/>
        </p:nvSpPr>
        <p:spPr>
          <a:xfrm>
            <a:off x="5888645" y="1210519"/>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87" name="Google Shape;387;p24"/>
          <p:cNvSpPr txBox="1"/>
          <p:nvPr/>
        </p:nvSpPr>
        <p:spPr>
          <a:xfrm>
            <a:off x="968615" y="1228050"/>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88" name="Google Shape;388;p24"/>
          <p:cNvSpPr txBox="1"/>
          <p:nvPr/>
        </p:nvSpPr>
        <p:spPr>
          <a:xfrm>
            <a:off x="2675065" y="1246681"/>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89" name="Google Shape;389;p24"/>
          <p:cNvSpPr txBox="1"/>
          <p:nvPr/>
        </p:nvSpPr>
        <p:spPr>
          <a:xfrm>
            <a:off x="4218782" y="1228050"/>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90" name="Google Shape;390;p24"/>
          <p:cNvSpPr txBox="1"/>
          <p:nvPr/>
        </p:nvSpPr>
        <p:spPr>
          <a:xfrm>
            <a:off x="1444254" y="1229950"/>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1" name="Google Shape;391;p24"/>
          <p:cNvSpPr txBox="1"/>
          <p:nvPr/>
        </p:nvSpPr>
        <p:spPr>
          <a:xfrm>
            <a:off x="1847145" y="1228050"/>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2" name="Google Shape;392;p24"/>
          <p:cNvSpPr txBox="1"/>
          <p:nvPr/>
        </p:nvSpPr>
        <p:spPr>
          <a:xfrm>
            <a:off x="2250036" y="1240824"/>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3" name="Google Shape;393;p24"/>
          <p:cNvSpPr txBox="1"/>
          <p:nvPr/>
        </p:nvSpPr>
        <p:spPr>
          <a:xfrm>
            <a:off x="3290470" y="1240824"/>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4" name="Google Shape;394;p24"/>
          <p:cNvSpPr txBox="1"/>
          <p:nvPr/>
        </p:nvSpPr>
        <p:spPr>
          <a:xfrm>
            <a:off x="3768365" y="1241524"/>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5" name="Google Shape;395;p24"/>
          <p:cNvSpPr txBox="1"/>
          <p:nvPr/>
        </p:nvSpPr>
        <p:spPr>
          <a:xfrm>
            <a:off x="4599160" y="1228050"/>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6" name="Google Shape;396;p24"/>
          <p:cNvSpPr txBox="1"/>
          <p:nvPr/>
        </p:nvSpPr>
        <p:spPr>
          <a:xfrm>
            <a:off x="5006990" y="1225672"/>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7" name="Google Shape;397;p24"/>
          <p:cNvSpPr txBox="1"/>
          <p:nvPr/>
        </p:nvSpPr>
        <p:spPr>
          <a:xfrm>
            <a:off x="5399779" y="1221015"/>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98" name="Google Shape;398;p24"/>
          <p:cNvSpPr txBox="1"/>
          <p:nvPr/>
        </p:nvSpPr>
        <p:spPr>
          <a:xfrm>
            <a:off x="5888645" y="1221015"/>
            <a:ext cx="312906" cy="369332"/>
          </a:xfrm>
          <a:prstGeom prst="rect">
            <a:avLst/>
          </a:prstGeom>
          <a:solidFill>
            <a:srgbClr val="D8D8D8"/>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0</a:t>
            </a:r>
            <a:endParaRPr b="0" i="0" sz="1400" u="none" cap="none" strike="noStrike">
              <a:solidFill>
                <a:srgbClr val="000000"/>
              </a:solidFill>
              <a:latin typeface="Arial"/>
              <a:ea typeface="Arial"/>
              <a:cs typeface="Arial"/>
              <a:sym typeface="Arial"/>
            </a:endParaRPr>
          </a:p>
        </p:txBody>
      </p:sp>
      <p:sp>
        <p:nvSpPr>
          <p:cNvPr id="399" name="Google Shape;399;p24"/>
          <p:cNvSpPr/>
          <p:nvPr/>
        </p:nvSpPr>
        <p:spPr>
          <a:xfrm>
            <a:off x="7495086" y="212362"/>
            <a:ext cx="4139356" cy="1787676"/>
          </a:xfrm>
          <a:prstGeom prst="rect">
            <a:avLst/>
          </a:prstGeom>
          <a:solidFill>
            <a:srgbClr val="8CB3E3"/>
          </a:solidFill>
          <a:ln cap="flat" cmpd="sng" w="25400">
            <a:solidFill>
              <a:srgbClr val="395E8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ES" sz="3200" u="none" cap="none" strike="noStrike">
                <a:solidFill>
                  <a:srgbClr val="C00000"/>
                </a:solidFill>
                <a:latin typeface="Arial"/>
                <a:ea typeface="Arial"/>
                <a:cs typeface="Arial"/>
                <a:sym typeface="Arial"/>
              </a:rPr>
              <a:t>100010</a:t>
            </a:r>
            <a:r>
              <a:rPr b="0" i="0" lang="es-ES" sz="3200" u="none" cap="none" strike="noStrike">
                <a:solidFill>
                  <a:schemeClr val="lt1"/>
                </a:solidFill>
                <a:latin typeface="Arial"/>
                <a:ea typeface="Arial"/>
                <a:cs typeface="Arial"/>
                <a:sym typeface="Arial"/>
              </a:rPr>
              <a:t>010000</a:t>
            </a:r>
            <a:endParaRPr b="0" i="0" sz="1400" u="none" cap="none" strike="noStrike">
              <a:solidFill>
                <a:srgbClr val="000000"/>
              </a:solidFill>
              <a:latin typeface="Arial"/>
              <a:ea typeface="Arial"/>
              <a:cs typeface="Arial"/>
              <a:sym typeface="Arial"/>
            </a:endParaRPr>
          </a:p>
        </p:txBody>
      </p:sp>
      <p:sp>
        <p:nvSpPr>
          <p:cNvPr id="400" name="Google Shape;400;p24"/>
          <p:cNvSpPr/>
          <p:nvPr/>
        </p:nvSpPr>
        <p:spPr>
          <a:xfrm>
            <a:off x="7486438" y="2332514"/>
            <a:ext cx="4139356" cy="1787676"/>
          </a:xfrm>
          <a:prstGeom prst="rect">
            <a:avLst/>
          </a:prstGeom>
          <a:solidFill>
            <a:srgbClr val="8CB3E3"/>
          </a:solidFill>
          <a:ln cap="flat" cmpd="sng" w="25400">
            <a:solidFill>
              <a:srgbClr val="395E8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ES" sz="3200" u="none" cap="none" strike="noStrike">
                <a:solidFill>
                  <a:schemeClr val="lt1"/>
                </a:solidFill>
                <a:latin typeface="Arial"/>
                <a:ea typeface="Arial"/>
                <a:cs typeface="Arial"/>
                <a:sym typeface="Arial"/>
              </a:rPr>
              <a:t>001000</a:t>
            </a:r>
            <a:r>
              <a:rPr b="0" i="0" lang="es-ES" sz="3200" u="none" cap="none" strike="noStrike">
                <a:solidFill>
                  <a:srgbClr val="002060"/>
                </a:solidFill>
                <a:latin typeface="Arial"/>
                <a:ea typeface="Arial"/>
                <a:cs typeface="Arial"/>
                <a:sym typeface="Arial"/>
              </a:rPr>
              <a:t>010010</a:t>
            </a:r>
            <a:endParaRPr b="0" i="0" sz="1400" u="none" cap="none" strike="noStrike">
              <a:solidFill>
                <a:srgbClr val="000000"/>
              </a:solidFill>
              <a:latin typeface="Arial"/>
              <a:ea typeface="Arial"/>
              <a:cs typeface="Arial"/>
              <a:sym typeface="Arial"/>
            </a:endParaRPr>
          </a:p>
        </p:txBody>
      </p:sp>
      <p:sp>
        <p:nvSpPr>
          <p:cNvPr id="401" name="Google Shape;401;p24"/>
          <p:cNvSpPr/>
          <p:nvPr/>
        </p:nvSpPr>
        <p:spPr>
          <a:xfrm>
            <a:off x="7487149" y="4354348"/>
            <a:ext cx="4139356" cy="1787676"/>
          </a:xfrm>
          <a:prstGeom prst="rect">
            <a:avLst/>
          </a:prstGeom>
          <a:solidFill>
            <a:srgbClr val="8CB3E3"/>
          </a:solidFill>
          <a:ln cap="flat" cmpd="sng" w="25400">
            <a:solidFill>
              <a:srgbClr val="395E8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s-ES" sz="3200" u="none" cap="none" strike="noStrike">
                <a:solidFill>
                  <a:srgbClr val="C00000"/>
                </a:solidFill>
                <a:latin typeface="Arial"/>
                <a:ea typeface="Arial"/>
                <a:cs typeface="Arial"/>
                <a:sym typeface="Arial"/>
              </a:rPr>
              <a:t>100010</a:t>
            </a:r>
            <a:r>
              <a:rPr b="0" i="0" lang="es-ES" sz="3200" u="none" cap="none" strike="noStrike">
                <a:solidFill>
                  <a:srgbClr val="002060"/>
                </a:solidFill>
                <a:latin typeface="Arial"/>
                <a:ea typeface="Arial"/>
                <a:cs typeface="Arial"/>
                <a:sym typeface="Arial"/>
              </a:rPr>
              <a:t>010010</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5"/>
          <p:cNvSpPr txBox="1"/>
          <p:nvPr/>
        </p:nvSpPr>
        <p:spPr>
          <a:xfrm>
            <a:off x="480270" y="213809"/>
            <a:ext cx="8516245"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Linux – Sistemas de numeración - Decimal</a:t>
            </a:r>
            <a:endParaRPr b="0" i="0" sz="2400" u="none" cap="none" strike="noStrike">
              <a:solidFill>
                <a:srgbClr val="000000"/>
              </a:solidFill>
              <a:latin typeface="Arial"/>
              <a:ea typeface="Arial"/>
              <a:cs typeface="Arial"/>
              <a:sym typeface="Arial"/>
            </a:endParaRPr>
          </a:p>
        </p:txBody>
      </p:sp>
      <p:sp>
        <p:nvSpPr>
          <p:cNvPr id="407" name="Google Shape;407;p25"/>
          <p:cNvSpPr txBox="1"/>
          <p:nvPr/>
        </p:nvSpPr>
        <p:spPr>
          <a:xfrm>
            <a:off x="2370705" y="1177398"/>
            <a:ext cx="6680034"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0" i="0" lang="es-ES" sz="9600" u="none" cap="none" strike="noStrike">
                <a:solidFill>
                  <a:schemeClr val="dk1"/>
                </a:solidFill>
                <a:latin typeface="Arial"/>
                <a:ea typeface="Arial"/>
                <a:cs typeface="Arial"/>
                <a:sym typeface="Arial"/>
              </a:rPr>
              <a:t>7   2  8  9  7</a:t>
            </a:r>
            <a:endParaRPr b="0" i="0" sz="1800" u="none" cap="none" strike="noStrike">
              <a:solidFill>
                <a:schemeClr val="dk1"/>
              </a:solidFill>
              <a:latin typeface="Arial"/>
              <a:ea typeface="Arial"/>
              <a:cs typeface="Arial"/>
              <a:sym typeface="Arial"/>
            </a:endParaRPr>
          </a:p>
        </p:txBody>
      </p:sp>
      <p:sp>
        <p:nvSpPr>
          <p:cNvPr id="408" name="Google Shape;408;p25"/>
          <p:cNvSpPr/>
          <p:nvPr/>
        </p:nvSpPr>
        <p:spPr>
          <a:xfrm>
            <a:off x="7991019" y="3554050"/>
            <a:ext cx="128112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10^0</a:t>
            </a:r>
            <a:endParaRPr b="0" i="0" sz="1800" u="none" cap="none" strike="noStrike">
              <a:solidFill>
                <a:schemeClr val="dk1"/>
              </a:solidFill>
              <a:latin typeface="Arial"/>
              <a:ea typeface="Arial"/>
              <a:cs typeface="Arial"/>
              <a:sym typeface="Arial"/>
            </a:endParaRPr>
          </a:p>
        </p:txBody>
      </p:sp>
      <p:sp>
        <p:nvSpPr>
          <p:cNvPr id="409" name="Google Shape;409;p25"/>
          <p:cNvSpPr/>
          <p:nvPr/>
        </p:nvSpPr>
        <p:spPr>
          <a:xfrm>
            <a:off x="6388361" y="3554050"/>
            <a:ext cx="142378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 10^1</a:t>
            </a:r>
            <a:endParaRPr b="0" i="0" sz="1800" u="none" cap="none" strike="noStrike">
              <a:solidFill>
                <a:schemeClr val="dk1"/>
              </a:solidFill>
              <a:latin typeface="Arial"/>
              <a:ea typeface="Arial"/>
              <a:cs typeface="Arial"/>
              <a:sym typeface="Arial"/>
            </a:endParaRPr>
          </a:p>
        </p:txBody>
      </p:sp>
      <p:sp>
        <p:nvSpPr>
          <p:cNvPr id="410" name="Google Shape;410;p25"/>
          <p:cNvSpPr/>
          <p:nvPr/>
        </p:nvSpPr>
        <p:spPr>
          <a:xfrm>
            <a:off x="4946472" y="3554050"/>
            <a:ext cx="142378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 10^2</a:t>
            </a:r>
            <a:endParaRPr b="0" i="0" sz="1800" u="none" cap="none" strike="noStrike">
              <a:solidFill>
                <a:schemeClr val="dk1"/>
              </a:solidFill>
              <a:latin typeface="Arial"/>
              <a:ea typeface="Arial"/>
              <a:cs typeface="Arial"/>
              <a:sym typeface="Arial"/>
            </a:endParaRPr>
          </a:p>
        </p:txBody>
      </p:sp>
      <p:sp>
        <p:nvSpPr>
          <p:cNvPr id="411" name="Google Shape;411;p25"/>
          <p:cNvSpPr/>
          <p:nvPr/>
        </p:nvSpPr>
        <p:spPr>
          <a:xfrm>
            <a:off x="3584968" y="3554050"/>
            <a:ext cx="128112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10^3</a:t>
            </a:r>
            <a:endParaRPr b="0" i="0" sz="1800" u="none" cap="none" strike="noStrike">
              <a:solidFill>
                <a:schemeClr val="dk1"/>
              </a:solidFill>
              <a:latin typeface="Arial"/>
              <a:ea typeface="Arial"/>
              <a:cs typeface="Arial"/>
              <a:sym typeface="Arial"/>
            </a:endParaRPr>
          </a:p>
        </p:txBody>
      </p:sp>
      <p:sp>
        <p:nvSpPr>
          <p:cNvPr id="412" name="Google Shape;412;p25"/>
          <p:cNvSpPr/>
          <p:nvPr/>
        </p:nvSpPr>
        <p:spPr>
          <a:xfrm>
            <a:off x="2143079" y="3554050"/>
            <a:ext cx="128112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10^4</a:t>
            </a:r>
            <a:endParaRPr b="0" i="0" sz="1800" u="none" cap="none" strike="noStrike">
              <a:solidFill>
                <a:schemeClr val="dk1"/>
              </a:solidFill>
              <a:latin typeface="Arial"/>
              <a:ea typeface="Arial"/>
              <a:cs typeface="Arial"/>
              <a:sym typeface="Arial"/>
            </a:endParaRPr>
          </a:p>
        </p:txBody>
      </p:sp>
      <p:sp>
        <p:nvSpPr>
          <p:cNvPr id="413" name="Google Shape;413;p25"/>
          <p:cNvSpPr txBox="1"/>
          <p:nvPr/>
        </p:nvSpPr>
        <p:spPr>
          <a:xfrm>
            <a:off x="2370705" y="4911285"/>
            <a:ext cx="8258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70000</a:t>
            </a:r>
            <a:endParaRPr b="0" i="0" sz="1400" u="none" cap="none" strike="noStrike">
              <a:solidFill>
                <a:srgbClr val="000000"/>
              </a:solidFill>
              <a:latin typeface="Arial"/>
              <a:ea typeface="Arial"/>
              <a:cs typeface="Arial"/>
              <a:sym typeface="Arial"/>
            </a:endParaRPr>
          </a:p>
        </p:txBody>
      </p:sp>
      <p:sp>
        <p:nvSpPr>
          <p:cNvPr id="414" name="Google Shape;414;p25"/>
          <p:cNvSpPr txBox="1"/>
          <p:nvPr/>
        </p:nvSpPr>
        <p:spPr>
          <a:xfrm>
            <a:off x="3876714" y="4962371"/>
            <a:ext cx="69762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2000</a:t>
            </a:r>
            <a:endParaRPr b="0" i="0" sz="1400" u="none" cap="none" strike="noStrike">
              <a:solidFill>
                <a:srgbClr val="000000"/>
              </a:solidFill>
              <a:latin typeface="Arial"/>
              <a:ea typeface="Arial"/>
              <a:cs typeface="Arial"/>
              <a:sym typeface="Arial"/>
            </a:endParaRPr>
          </a:p>
        </p:txBody>
      </p:sp>
      <p:sp>
        <p:nvSpPr>
          <p:cNvPr id="415" name="Google Shape;415;p25"/>
          <p:cNvSpPr txBox="1"/>
          <p:nvPr/>
        </p:nvSpPr>
        <p:spPr>
          <a:xfrm>
            <a:off x="5362735" y="4911285"/>
            <a:ext cx="5693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800</a:t>
            </a:r>
            <a:endParaRPr b="0" i="0" sz="1400" u="none" cap="none" strike="noStrike">
              <a:solidFill>
                <a:srgbClr val="000000"/>
              </a:solidFill>
              <a:latin typeface="Arial"/>
              <a:ea typeface="Arial"/>
              <a:cs typeface="Arial"/>
              <a:sym typeface="Arial"/>
            </a:endParaRPr>
          </a:p>
        </p:txBody>
      </p:sp>
      <p:sp>
        <p:nvSpPr>
          <p:cNvPr id="416" name="Google Shape;416;p25"/>
          <p:cNvSpPr txBox="1"/>
          <p:nvPr/>
        </p:nvSpPr>
        <p:spPr>
          <a:xfrm>
            <a:off x="6950991" y="4969820"/>
            <a:ext cx="4411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90</a:t>
            </a:r>
            <a:endParaRPr b="0" i="0" sz="1400" u="none" cap="none" strike="noStrike">
              <a:solidFill>
                <a:srgbClr val="000000"/>
              </a:solidFill>
              <a:latin typeface="Arial"/>
              <a:ea typeface="Arial"/>
              <a:cs typeface="Arial"/>
              <a:sym typeface="Arial"/>
            </a:endParaRPr>
          </a:p>
        </p:txBody>
      </p:sp>
      <p:sp>
        <p:nvSpPr>
          <p:cNvPr id="417" name="Google Shape;417;p25"/>
          <p:cNvSpPr txBox="1"/>
          <p:nvPr/>
        </p:nvSpPr>
        <p:spPr>
          <a:xfrm>
            <a:off x="8510255" y="4962370"/>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418" name="Google Shape;418;p25"/>
          <p:cNvSpPr txBox="1"/>
          <p:nvPr/>
        </p:nvSpPr>
        <p:spPr>
          <a:xfrm>
            <a:off x="2629217" y="2904701"/>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19" name="Google Shape;419;p25"/>
          <p:cNvSpPr txBox="1"/>
          <p:nvPr/>
        </p:nvSpPr>
        <p:spPr>
          <a:xfrm>
            <a:off x="4122289" y="2904701"/>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20" name="Google Shape;420;p25"/>
          <p:cNvSpPr txBox="1"/>
          <p:nvPr/>
        </p:nvSpPr>
        <p:spPr>
          <a:xfrm>
            <a:off x="5478151" y="2904701"/>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21" name="Google Shape;421;p25"/>
          <p:cNvSpPr txBox="1"/>
          <p:nvPr/>
        </p:nvSpPr>
        <p:spPr>
          <a:xfrm>
            <a:off x="6859644" y="2904287"/>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22" name="Google Shape;422;p25"/>
          <p:cNvSpPr txBox="1"/>
          <p:nvPr/>
        </p:nvSpPr>
        <p:spPr>
          <a:xfrm>
            <a:off x="8447554" y="2904287"/>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cxnSp>
        <p:nvCxnSpPr>
          <p:cNvPr id="423" name="Google Shape;423;p25"/>
          <p:cNvCxnSpPr>
            <a:stCxn id="412" idx="2"/>
          </p:cNvCxnSpPr>
          <p:nvPr/>
        </p:nvCxnSpPr>
        <p:spPr>
          <a:xfrm>
            <a:off x="2783639" y="4261936"/>
            <a:ext cx="0" cy="516600"/>
          </a:xfrm>
          <a:prstGeom prst="straightConnector1">
            <a:avLst/>
          </a:prstGeom>
          <a:noFill/>
          <a:ln cap="flat" cmpd="sng" w="28575">
            <a:solidFill>
              <a:schemeClr val="dk1"/>
            </a:solidFill>
            <a:prstDash val="solid"/>
            <a:miter lim="8000"/>
            <a:headEnd len="sm" w="sm" type="none"/>
            <a:tailEnd len="med" w="med" type="triangle"/>
          </a:ln>
        </p:spPr>
      </p:cxnSp>
      <p:cxnSp>
        <p:nvCxnSpPr>
          <p:cNvPr id="424" name="Google Shape;424;p25"/>
          <p:cNvCxnSpPr/>
          <p:nvPr/>
        </p:nvCxnSpPr>
        <p:spPr>
          <a:xfrm flipH="1">
            <a:off x="4309660" y="4261935"/>
            <a:ext cx="1" cy="516541"/>
          </a:xfrm>
          <a:prstGeom prst="straightConnector1">
            <a:avLst/>
          </a:prstGeom>
          <a:noFill/>
          <a:ln cap="flat" cmpd="sng" w="28575">
            <a:solidFill>
              <a:schemeClr val="dk1"/>
            </a:solidFill>
            <a:prstDash val="solid"/>
            <a:miter lim="8000"/>
            <a:headEnd len="sm" w="sm" type="none"/>
            <a:tailEnd len="med" w="med" type="triangle"/>
          </a:ln>
        </p:spPr>
      </p:cxnSp>
      <p:cxnSp>
        <p:nvCxnSpPr>
          <p:cNvPr id="425" name="Google Shape;425;p25"/>
          <p:cNvCxnSpPr/>
          <p:nvPr/>
        </p:nvCxnSpPr>
        <p:spPr>
          <a:xfrm flipH="1">
            <a:off x="5658366" y="4261935"/>
            <a:ext cx="1" cy="516541"/>
          </a:xfrm>
          <a:prstGeom prst="straightConnector1">
            <a:avLst/>
          </a:prstGeom>
          <a:noFill/>
          <a:ln cap="flat" cmpd="sng" w="28575">
            <a:solidFill>
              <a:schemeClr val="dk1"/>
            </a:solidFill>
            <a:prstDash val="solid"/>
            <a:miter lim="8000"/>
            <a:headEnd len="sm" w="sm" type="none"/>
            <a:tailEnd len="med" w="med" type="triangle"/>
          </a:ln>
        </p:spPr>
      </p:cxnSp>
      <p:cxnSp>
        <p:nvCxnSpPr>
          <p:cNvPr id="426" name="Google Shape;426;p25"/>
          <p:cNvCxnSpPr/>
          <p:nvPr/>
        </p:nvCxnSpPr>
        <p:spPr>
          <a:xfrm flipH="1">
            <a:off x="7162537" y="4261934"/>
            <a:ext cx="1" cy="516541"/>
          </a:xfrm>
          <a:prstGeom prst="straightConnector1">
            <a:avLst/>
          </a:prstGeom>
          <a:noFill/>
          <a:ln cap="flat" cmpd="sng" w="28575">
            <a:solidFill>
              <a:schemeClr val="dk1"/>
            </a:solidFill>
            <a:prstDash val="solid"/>
            <a:miter lim="8000"/>
            <a:headEnd len="sm" w="sm" type="none"/>
            <a:tailEnd len="med" w="med" type="triangle"/>
          </a:ln>
        </p:spPr>
      </p:cxnSp>
      <p:cxnSp>
        <p:nvCxnSpPr>
          <p:cNvPr id="427" name="Google Shape;427;p25"/>
          <p:cNvCxnSpPr/>
          <p:nvPr/>
        </p:nvCxnSpPr>
        <p:spPr>
          <a:xfrm flipH="1">
            <a:off x="8666708" y="4261933"/>
            <a:ext cx="1" cy="516541"/>
          </a:xfrm>
          <a:prstGeom prst="straightConnector1">
            <a:avLst/>
          </a:prstGeom>
          <a:noFill/>
          <a:ln cap="flat" cmpd="sng" w="28575">
            <a:solidFill>
              <a:schemeClr val="dk1"/>
            </a:solidFill>
            <a:prstDash val="solid"/>
            <a:miter lim="8000"/>
            <a:headEnd len="sm" w="sm" type="none"/>
            <a:tailEnd len="med" w="med" type="triangle"/>
          </a:ln>
        </p:spPr>
      </p:cxnSp>
      <p:sp>
        <p:nvSpPr>
          <p:cNvPr id="428" name="Google Shape;428;p25"/>
          <p:cNvSpPr txBox="1"/>
          <p:nvPr/>
        </p:nvSpPr>
        <p:spPr>
          <a:xfrm>
            <a:off x="3354422" y="4925650"/>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29" name="Google Shape;429;p25"/>
          <p:cNvSpPr txBox="1"/>
          <p:nvPr/>
        </p:nvSpPr>
        <p:spPr>
          <a:xfrm>
            <a:off x="4806104" y="4933407"/>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30" name="Google Shape;430;p25"/>
          <p:cNvSpPr txBox="1"/>
          <p:nvPr/>
        </p:nvSpPr>
        <p:spPr>
          <a:xfrm>
            <a:off x="6281897" y="4941164"/>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31" name="Google Shape;431;p25"/>
          <p:cNvSpPr txBox="1"/>
          <p:nvPr/>
        </p:nvSpPr>
        <p:spPr>
          <a:xfrm>
            <a:off x="7791537" y="4969820"/>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32" name="Google Shape;432;p25"/>
          <p:cNvSpPr txBox="1"/>
          <p:nvPr/>
        </p:nvSpPr>
        <p:spPr>
          <a:xfrm>
            <a:off x="2370705" y="1177397"/>
            <a:ext cx="6680034"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0" i="0" lang="es-ES" sz="9600" u="none" cap="none" strike="noStrike">
                <a:solidFill>
                  <a:srgbClr val="C00000"/>
                </a:solidFill>
                <a:latin typeface="Arial"/>
                <a:ea typeface="Arial"/>
                <a:cs typeface="Arial"/>
                <a:sym typeface="Arial"/>
              </a:rPr>
              <a:t>7   2  8  9  7</a:t>
            </a:r>
            <a:endParaRPr b="0" i="0" sz="1800" u="none" cap="none" strike="noStrike">
              <a:solidFill>
                <a:srgbClr val="C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6"/>
          <p:cNvSpPr txBox="1"/>
          <p:nvPr/>
        </p:nvSpPr>
        <p:spPr>
          <a:xfrm>
            <a:off x="534494" y="206126"/>
            <a:ext cx="8516245"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Linux – Sistemas de numeración - Binario</a:t>
            </a:r>
            <a:endParaRPr b="0" i="0" sz="2400" u="none" cap="none" strike="noStrike">
              <a:solidFill>
                <a:srgbClr val="000000"/>
              </a:solidFill>
              <a:latin typeface="Arial"/>
              <a:ea typeface="Arial"/>
              <a:cs typeface="Arial"/>
              <a:sym typeface="Arial"/>
            </a:endParaRPr>
          </a:p>
        </p:txBody>
      </p:sp>
      <p:sp>
        <p:nvSpPr>
          <p:cNvPr id="438" name="Google Shape;438;p26"/>
          <p:cNvSpPr txBox="1"/>
          <p:nvPr/>
        </p:nvSpPr>
        <p:spPr>
          <a:xfrm>
            <a:off x="875660" y="1029914"/>
            <a:ext cx="10440679"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0" i="0" lang="es-ES" sz="9600" u="none" cap="none" strike="noStrike">
                <a:solidFill>
                  <a:schemeClr val="dk1"/>
                </a:solidFill>
                <a:latin typeface="Arial"/>
                <a:ea typeface="Arial"/>
                <a:cs typeface="Arial"/>
                <a:sym typeface="Arial"/>
              </a:rPr>
              <a:t>1  0  1  1  0  0  1  0</a:t>
            </a:r>
            <a:endParaRPr b="0" i="0" sz="1800" u="none" cap="none" strike="noStrike">
              <a:solidFill>
                <a:schemeClr val="dk1"/>
              </a:solidFill>
              <a:latin typeface="Arial"/>
              <a:ea typeface="Arial"/>
              <a:cs typeface="Arial"/>
              <a:sym typeface="Arial"/>
            </a:endParaRPr>
          </a:p>
        </p:txBody>
      </p:sp>
      <p:sp>
        <p:nvSpPr>
          <p:cNvPr id="439" name="Google Shape;439;p26"/>
          <p:cNvSpPr txBox="1"/>
          <p:nvPr/>
        </p:nvSpPr>
        <p:spPr>
          <a:xfrm>
            <a:off x="1198623" y="2732522"/>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40" name="Google Shape;440;p26"/>
          <p:cNvSpPr txBox="1"/>
          <p:nvPr/>
        </p:nvSpPr>
        <p:spPr>
          <a:xfrm>
            <a:off x="2457152" y="2732522"/>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41" name="Google Shape;441;p26"/>
          <p:cNvSpPr txBox="1"/>
          <p:nvPr/>
        </p:nvSpPr>
        <p:spPr>
          <a:xfrm>
            <a:off x="3892661" y="2700033"/>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42" name="Google Shape;442;p26"/>
          <p:cNvSpPr txBox="1"/>
          <p:nvPr/>
        </p:nvSpPr>
        <p:spPr>
          <a:xfrm>
            <a:off x="5282353" y="2684205"/>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43" name="Google Shape;443;p26"/>
          <p:cNvSpPr txBox="1"/>
          <p:nvPr/>
        </p:nvSpPr>
        <p:spPr>
          <a:xfrm>
            <a:off x="6571095" y="2667298"/>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44" name="Google Shape;444;p26"/>
          <p:cNvSpPr txBox="1"/>
          <p:nvPr/>
        </p:nvSpPr>
        <p:spPr>
          <a:xfrm>
            <a:off x="7859837" y="2667298"/>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45" name="Google Shape;445;p26"/>
          <p:cNvSpPr txBox="1"/>
          <p:nvPr/>
        </p:nvSpPr>
        <p:spPr>
          <a:xfrm>
            <a:off x="9264852" y="2684205"/>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46" name="Google Shape;446;p26"/>
          <p:cNvSpPr txBox="1"/>
          <p:nvPr/>
        </p:nvSpPr>
        <p:spPr>
          <a:xfrm>
            <a:off x="10585297" y="2667298"/>
            <a:ext cx="3385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X</a:t>
            </a:r>
            <a:endParaRPr b="0" i="0" sz="1400" u="none" cap="none" strike="noStrike">
              <a:solidFill>
                <a:srgbClr val="000000"/>
              </a:solidFill>
              <a:latin typeface="Arial"/>
              <a:ea typeface="Arial"/>
              <a:cs typeface="Arial"/>
              <a:sym typeface="Arial"/>
            </a:endParaRPr>
          </a:p>
        </p:txBody>
      </p:sp>
      <p:sp>
        <p:nvSpPr>
          <p:cNvPr id="447" name="Google Shape;447;p26"/>
          <p:cNvSpPr/>
          <p:nvPr/>
        </p:nvSpPr>
        <p:spPr>
          <a:xfrm>
            <a:off x="10256681" y="3376781"/>
            <a:ext cx="99578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2^0</a:t>
            </a:r>
            <a:endParaRPr b="0" i="0" sz="1800" u="none" cap="none" strike="noStrike">
              <a:solidFill>
                <a:schemeClr val="dk1"/>
              </a:solidFill>
              <a:latin typeface="Arial"/>
              <a:ea typeface="Arial"/>
              <a:cs typeface="Arial"/>
              <a:sym typeface="Arial"/>
            </a:endParaRPr>
          </a:p>
        </p:txBody>
      </p:sp>
      <p:sp>
        <p:nvSpPr>
          <p:cNvPr id="448" name="Google Shape;448;p26"/>
          <p:cNvSpPr/>
          <p:nvPr/>
        </p:nvSpPr>
        <p:spPr>
          <a:xfrm>
            <a:off x="8976999" y="3376781"/>
            <a:ext cx="99578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2^1</a:t>
            </a:r>
            <a:endParaRPr b="0" i="0" sz="1800" u="none" cap="none" strike="noStrike">
              <a:solidFill>
                <a:schemeClr val="dk1"/>
              </a:solidFill>
              <a:latin typeface="Arial"/>
              <a:ea typeface="Arial"/>
              <a:cs typeface="Arial"/>
              <a:sym typeface="Arial"/>
            </a:endParaRPr>
          </a:p>
        </p:txBody>
      </p:sp>
      <p:sp>
        <p:nvSpPr>
          <p:cNvPr id="449" name="Google Shape;449;p26"/>
          <p:cNvSpPr/>
          <p:nvPr/>
        </p:nvSpPr>
        <p:spPr>
          <a:xfrm>
            <a:off x="7531221" y="3376781"/>
            <a:ext cx="99578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2^2</a:t>
            </a:r>
            <a:endParaRPr b="0" i="0" sz="1800" u="none" cap="none" strike="noStrike">
              <a:solidFill>
                <a:schemeClr val="dk1"/>
              </a:solidFill>
              <a:latin typeface="Arial"/>
              <a:ea typeface="Arial"/>
              <a:cs typeface="Arial"/>
              <a:sym typeface="Arial"/>
            </a:endParaRPr>
          </a:p>
        </p:txBody>
      </p:sp>
      <p:sp>
        <p:nvSpPr>
          <p:cNvPr id="450" name="Google Shape;450;p26"/>
          <p:cNvSpPr/>
          <p:nvPr/>
        </p:nvSpPr>
        <p:spPr>
          <a:xfrm>
            <a:off x="6242479" y="3376781"/>
            <a:ext cx="99578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2^3</a:t>
            </a:r>
            <a:endParaRPr b="0" i="0" sz="1800" u="none" cap="none" strike="noStrike">
              <a:solidFill>
                <a:schemeClr val="dk1"/>
              </a:solidFill>
              <a:latin typeface="Arial"/>
              <a:ea typeface="Arial"/>
              <a:cs typeface="Arial"/>
              <a:sym typeface="Arial"/>
            </a:endParaRPr>
          </a:p>
        </p:txBody>
      </p:sp>
      <p:sp>
        <p:nvSpPr>
          <p:cNvPr id="451" name="Google Shape;451;p26"/>
          <p:cNvSpPr/>
          <p:nvPr/>
        </p:nvSpPr>
        <p:spPr>
          <a:xfrm>
            <a:off x="4953737" y="3376781"/>
            <a:ext cx="99578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2^4</a:t>
            </a:r>
            <a:endParaRPr b="0" i="0" sz="1800" u="none" cap="none" strike="noStrike">
              <a:solidFill>
                <a:schemeClr val="dk1"/>
              </a:solidFill>
              <a:latin typeface="Arial"/>
              <a:ea typeface="Arial"/>
              <a:cs typeface="Arial"/>
              <a:sym typeface="Arial"/>
            </a:endParaRPr>
          </a:p>
        </p:txBody>
      </p:sp>
      <p:sp>
        <p:nvSpPr>
          <p:cNvPr id="452" name="Google Shape;452;p26"/>
          <p:cNvSpPr/>
          <p:nvPr/>
        </p:nvSpPr>
        <p:spPr>
          <a:xfrm>
            <a:off x="3564045" y="3376781"/>
            <a:ext cx="99578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2^5</a:t>
            </a:r>
            <a:endParaRPr b="0" i="0" sz="1800" u="none" cap="none" strike="noStrike">
              <a:solidFill>
                <a:schemeClr val="dk1"/>
              </a:solidFill>
              <a:latin typeface="Arial"/>
              <a:ea typeface="Arial"/>
              <a:cs typeface="Arial"/>
              <a:sym typeface="Arial"/>
            </a:endParaRPr>
          </a:p>
        </p:txBody>
      </p:sp>
      <p:sp>
        <p:nvSpPr>
          <p:cNvPr id="453" name="Google Shape;453;p26"/>
          <p:cNvSpPr/>
          <p:nvPr/>
        </p:nvSpPr>
        <p:spPr>
          <a:xfrm>
            <a:off x="2128536" y="3376781"/>
            <a:ext cx="99578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2^6</a:t>
            </a:r>
            <a:endParaRPr b="0" i="0" sz="1800" u="none" cap="none" strike="noStrike">
              <a:solidFill>
                <a:schemeClr val="dk1"/>
              </a:solidFill>
              <a:latin typeface="Arial"/>
              <a:ea typeface="Arial"/>
              <a:cs typeface="Arial"/>
              <a:sym typeface="Arial"/>
            </a:endParaRPr>
          </a:p>
        </p:txBody>
      </p:sp>
      <p:sp>
        <p:nvSpPr>
          <p:cNvPr id="454" name="Google Shape;454;p26"/>
          <p:cNvSpPr/>
          <p:nvPr/>
        </p:nvSpPr>
        <p:spPr>
          <a:xfrm>
            <a:off x="884038" y="3376781"/>
            <a:ext cx="99578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2^7</a:t>
            </a:r>
            <a:endParaRPr b="0" i="0" sz="1800" u="none" cap="none" strike="noStrike">
              <a:solidFill>
                <a:schemeClr val="dk1"/>
              </a:solidFill>
              <a:latin typeface="Arial"/>
              <a:ea typeface="Arial"/>
              <a:cs typeface="Arial"/>
              <a:sym typeface="Arial"/>
            </a:endParaRPr>
          </a:p>
        </p:txBody>
      </p:sp>
      <p:sp>
        <p:nvSpPr>
          <p:cNvPr id="455" name="Google Shape;455;p26"/>
          <p:cNvSpPr txBox="1"/>
          <p:nvPr/>
        </p:nvSpPr>
        <p:spPr>
          <a:xfrm>
            <a:off x="10558799" y="4123830"/>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56" name="Google Shape;456;p26"/>
          <p:cNvSpPr txBox="1"/>
          <p:nvPr/>
        </p:nvSpPr>
        <p:spPr>
          <a:xfrm>
            <a:off x="9290500" y="4123830"/>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57" name="Google Shape;457;p26"/>
          <p:cNvSpPr txBox="1"/>
          <p:nvPr/>
        </p:nvSpPr>
        <p:spPr>
          <a:xfrm>
            <a:off x="7887691" y="4123830"/>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58" name="Google Shape;458;p26"/>
          <p:cNvSpPr txBox="1"/>
          <p:nvPr/>
        </p:nvSpPr>
        <p:spPr>
          <a:xfrm>
            <a:off x="6588183" y="4123830"/>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459" name="Google Shape;459;p26"/>
          <p:cNvSpPr txBox="1"/>
          <p:nvPr/>
        </p:nvSpPr>
        <p:spPr>
          <a:xfrm>
            <a:off x="5319884" y="4123830"/>
            <a:ext cx="4411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16</a:t>
            </a:r>
            <a:endParaRPr b="0" i="0" sz="1400" u="none" cap="none" strike="noStrike">
              <a:solidFill>
                <a:srgbClr val="000000"/>
              </a:solidFill>
              <a:latin typeface="Arial"/>
              <a:ea typeface="Arial"/>
              <a:cs typeface="Arial"/>
              <a:sym typeface="Arial"/>
            </a:endParaRPr>
          </a:p>
        </p:txBody>
      </p:sp>
      <p:sp>
        <p:nvSpPr>
          <p:cNvPr id="460" name="Google Shape;460;p26"/>
          <p:cNvSpPr txBox="1"/>
          <p:nvPr/>
        </p:nvSpPr>
        <p:spPr>
          <a:xfrm>
            <a:off x="3917075" y="4123830"/>
            <a:ext cx="4411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32</a:t>
            </a:r>
            <a:endParaRPr b="0" i="0" sz="1400" u="none" cap="none" strike="noStrike">
              <a:solidFill>
                <a:srgbClr val="000000"/>
              </a:solidFill>
              <a:latin typeface="Arial"/>
              <a:ea typeface="Arial"/>
              <a:cs typeface="Arial"/>
              <a:sym typeface="Arial"/>
            </a:endParaRPr>
          </a:p>
        </p:txBody>
      </p:sp>
      <p:sp>
        <p:nvSpPr>
          <p:cNvPr id="461" name="Google Shape;461;p26"/>
          <p:cNvSpPr txBox="1"/>
          <p:nvPr/>
        </p:nvSpPr>
        <p:spPr>
          <a:xfrm>
            <a:off x="2368021" y="4123830"/>
            <a:ext cx="4411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64</a:t>
            </a:r>
            <a:endParaRPr b="0" i="0" sz="1400" u="none" cap="none" strike="noStrike">
              <a:solidFill>
                <a:srgbClr val="000000"/>
              </a:solidFill>
              <a:latin typeface="Arial"/>
              <a:ea typeface="Arial"/>
              <a:cs typeface="Arial"/>
              <a:sym typeface="Arial"/>
            </a:endParaRPr>
          </a:p>
        </p:txBody>
      </p:sp>
      <p:sp>
        <p:nvSpPr>
          <p:cNvPr id="462" name="Google Shape;462;p26"/>
          <p:cNvSpPr txBox="1"/>
          <p:nvPr/>
        </p:nvSpPr>
        <p:spPr>
          <a:xfrm>
            <a:off x="1085795" y="4123830"/>
            <a:ext cx="5642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C00000"/>
                </a:solidFill>
                <a:latin typeface="Arial"/>
                <a:ea typeface="Arial"/>
                <a:cs typeface="Arial"/>
                <a:sym typeface="Arial"/>
              </a:rPr>
              <a:t>128</a:t>
            </a:r>
            <a:endParaRPr b="0" i="0" sz="1400" u="none" cap="none" strike="noStrike">
              <a:solidFill>
                <a:srgbClr val="000000"/>
              </a:solidFill>
              <a:latin typeface="Arial"/>
              <a:ea typeface="Arial"/>
              <a:cs typeface="Arial"/>
              <a:sym typeface="Arial"/>
            </a:endParaRPr>
          </a:p>
        </p:txBody>
      </p:sp>
      <p:cxnSp>
        <p:nvCxnSpPr>
          <p:cNvPr id="463" name="Google Shape;463;p26"/>
          <p:cNvCxnSpPr/>
          <p:nvPr/>
        </p:nvCxnSpPr>
        <p:spPr>
          <a:xfrm flipH="1">
            <a:off x="1390191" y="4603603"/>
            <a:ext cx="1" cy="516541"/>
          </a:xfrm>
          <a:prstGeom prst="straightConnector1">
            <a:avLst/>
          </a:prstGeom>
          <a:noFill/>
          <a:ln cap="flat" cmpd="sng" w="28575">
            <a:solidFill>
              <a:schemeClr val="dk1"/>
            </a:solidFill>
            <a:prstDash val="solid"/>
            <a:miter lim="8000"/>
            <a:headEnd len="sm" w="sm" type="none"/>
            <a:tailEnd len="med" w="med" type="triangle"/>
          </a:ln>
        </p:spPr>
      </p:cxnSp>
      <p:cxnSp>
        <p:nvCxnSpPr>
          <p:cNvPr id="464" name="Google Shape;464;p26"/>
          <p:cNvCxnSpPr/>
          <p:nvPr/>
        </p:nvCxnSpPr>
        <p:spPr>
          <a:xfrm flipH="1">
            <a:off x="2588594" y="4603602"/>
            <a:ext cx="1" cy="516541"/>
          </a:xfrm>
          <a:prstGeom prst="straightConnector1">
            <a:avLst/>
          </a:prstGeom>
          <a:noFill/>
          <a:ln cap="flat" cmpd="sng" w="28575">
            <a:solidFill>
              <a:schemeClr val="dk1"/>
            </a:solidFill>
            <a:prstDash val="solid"/>
            <a:miter lim="8000"/>
            <a:headEnd len="sm" w="sm" type="none"/>
            <a:tailEnd len="med" w="med" type="triangle"/>
          </a:ln>
        </p:spPr>
      </p:cxnSp>
      <p:cxnSp>
        <p:nvCxnSpPr>
          <p:cNvPr id="465" name="Google Shape;465;p26"/>
          <p:cNvCxnSpPr/>
          <p:nvPr/>
        </p:nvCxnSpPr>
        <p:spPr>
          <a:xfrm flipH="1">
            <a:off x="4137648" y="4603602"/>
            <a:ext cx="1" cy="516541"/>
          </a:xfrm>
          <a:prstGeom prst="straightConnector1">
            <a:avLst/>
          </a:prstGeom>
          <a:noFill/>
          <a:ln cap="flat" cmpd="sng" w="28575">
            <a:solidFill>
              <a:schemeClr val="dk1"/>
            </a:solidFill>
            <a:prstDash val="solid"/>
            <a:miter lim="8000"/>
            <a:headEnd len="sm" w="sm" type="none"/>
            <a:tailEnd len="med" w="med" type="triangle"/>
          </a:ln>
        </p:spPr>
      </p:cxnSp>
      <p:cxnSp>
        <p:nvCxnSpPr>
          <p:cNvPr id="466" name="Google Shape;466;p26"/>
          <p:cNvCxnSpPr/>
          <p:nvPr/>
        </p:nvCxnSpPr>
        <p:spPr>
          <a:xfrm flipH="1">
            <a:off x="5488573" y="4603602"/>
            <a:ext cx="1" cy="516541"/>
          </a:xfrm>
          <a:prstGeom prst="straightConnector1">
            <a:avLst/>
          </a:prstGeom>
          <a:noFill/>
          <a:ln cap="flat" cmpd="sng" w="28575">
            <a:solidFill>
              <a:schemeClr val="dk1"/>
            </a:solidFill>
            <a:prstDash val="solid"/>
            <a:miter lim="8000"/>
            <a:headEnd len="sm" w="sm" type="none"/>
            <a:tailEnd len="med" w="med" type="triangle"/>
          </a:ln>
        </p:spPr>
      </p:cxnSp>
      <p:cxnSp>
        <p:nvCxnSpPr>
          <p:cNvPr id="467" name="Google Shape;467;p26"/>
          <p:cNvCxnSpPr/>
          <p:nvPr/>
        </p:nvCxnSpPr>
        <p:spPr>
          <a:xfrm flipH="1">
            <a:off x="6740371" y="4532325"/>
            <a:ext cx="1" cy="516541"/>
          </a:xfrm>
          <a:prstGeom prst="straightConnector1">
            <a:avLst/>
          </a:prstGeom>
          <a:noFill/>
          <a:ln cap="flat" cmpd="sng" w="28575">
            <a:solidFill>
              <a:schemeClr val="dk1"/>
            </a:solidFill>
            <a:prstDash val="solid"/>
            <a:miter lim="8000"/>
            <a:headEnd len="sm" w="sm" type="none"/>
            <a:tailEnd len="med" w="med" type="triangle"/>
          </a:ln>
        </p:spPr>
      </p:cxnSp>
      <p:cxnSp>
        <p:nvCxnSpPr>
          <p:cNvPr id="468" name="Google Shape;468;p26"/>
          <p:cNvCxnSpPr/>
          <p:nvPr/>
        </p:nvCxnSpPr>
        <p:spPr>
          <a:xfrm flipH="1">
            <a:off x="8044143" y="4554261"/>
            <a:ext cx="1" cy="516541"/>
          </a:xfrm>
          <a:prstGeom prst="straightConnector1">
            <a:avLst/>
          </a:prstGeom>
          <a:noFill/>
          <a:ln cap="flat" cmpd="sng" w="28575">
            <a:solidFill>
              <a:schemeClr val="dk1"/>
            </a:solidFill>
            <a:prstDash val="solid"/>
            <a:miter lim="8000"/>
            <a:headEnd len="sm" w="sm" type="none"/>
            <a:tailEnd len="med" w="med" type="triangle"/>
          </a:ln>
        </p:spPr>
      </p:cxnSp>
      <p:cxnSp>
        <p:nvCxnSpPr>
          <p:cNvPr id="469" name="Google Shape;469;p26"/>
          <p:cNvCxnSpPr/>
          <p:nvPr/>
        </p:nvCxnSpPr>
        <p:spPr>
          <a:xfrm flipH="1">
            <a:off x="9446953" y="4532324"/>
            <a:ext cx="1" cy="516541"/>
          </a:xfrm>
          <a:prstGeom prst="straightConnector1">
            <a:avLst/>
          </a:prstGeom>
          <a:noFill/>
          <a:ln cap="flat" cmpd="sng" w="28575">
            <a:solidFill>
              <a:schemeClr val="dk1"/>
            </a:solidFill>
            <a:prstDash val="solid"/>
            <a:miter lim="8000"/>
            <a:headEnd len="sm" w="sm" type="none"/>
            <a:tailEnd len="med" w="med" type="triangle"/>
          </a:ln>
        </p:spPr>
      </p:cxnSp>
      <p:cxnSp>
        <p:nvCxnSpPr>
          <p:cNvPr id="470" name="Google Shape;470;p26"/>
          <p:cNvCxnSpPr/>
          <p:nvPr/>
        </p:nvCxnSpPr>
        <p:spPr>
          <a:xfrm flipH="1">
            <a:off x="10715251" y="4603602"/>
            <a:ext cx="1" cy="516541"/>
          </a:xfrm>
          <a:prstGeom prst="straightConnector1">
            <a:avLst/>
          </a:prstGeom>
          <a:noFill/>
          <a:ln cap="flat" cmpd="sng" w="28575">
            <a:solidFill>
              <a:schemeClr val="dk1"/>
            </a:solidFill>
            <a:prstDash val="solid"/>
            <a:miter lim="8000"/>
            <a:headEnd len="sm" w="sm" type="none"/>
            <a:tailEnd len="med" w="med" type="triangle"/>
          </a:ln>
        </p:spPr>
      </p:cxnSp>
      <p:sp>
        <p:nvSpPr>
          <p:cNvPr id="471" name="Google Shape;471;p26"/>
          <p:cNvSpPr/>
          <p:nvPr/>
        </p:nvSpPr>
        <p:spPr>
          <a:xfrm>
            <a:off x="892298" y="5230585"/>
            <a:ext cx="104067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128</a:t>
            </a:r>
            <a:endParaRPr b="0" i="0" sz="1800" u="none" cap="none" strike="noStrike">
              <a:solidFill>
                <a:schemeClr val="dk1"/>
              </a:solidFill>
              <a:latin typeface="Arial"/>
              <a:ea typeface="Arial"/>
              <a:cs typeface="Arial"/>
              <a:sym typeface="Arial"/>
            </a:endParaRPr>
          </a:p>
        </p:txBody>
      </p:sp>
      <p:sp>
        <p:nvSpPr>
          <p:cNvPr id="472" name="Google Shape;472;p26"/>
          <p:cNvSpPr/>
          <p:nvPr/>
        </p:nvSpPr>
        <p:spPr>
          <a:xfrm>
            <a:off x="3759980" y="5230583"/>
            <a:ext cx="75533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32</a:t>
            </a:r>
            <a:endParaRPr b="0" i="0" sz="1800" u="none" cap="none" strike="noStrike">
              <a:solidFill>
                <a:schemeClr val="dk1"/>
              </a:solidFill>
              <a:latin typeface="Arial"/>
              <a:ea typeface="Arial"/>
              <a:cs typeface="Arial"/>
              <a:sym typeface="Arial"/>
            </a:endParaRPr>
          </a:p>
        </p:txBody>
      </p:sp>
      <p:sp>
        <p:nvSpPr>
          <p:cNvPr id="473" name="Google Shape;473;p26"/>
          <p:cNvSpPr/>
          <p:nvPr/>
        </p:nvSpPr>
        <p:spPr>
          <a:xfrm>
            <a:off x="5073961" y="5230583"/>
            <a:ext cx="75533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16</a:t>
            </a:r>
            <a:endParaRPr b="0" i="0" sz="1800" u="none" cap="none" strike="noStrike">
              <a:solidFill>
                <a:schemeClr val="dk1"/>
              </a:solidFill>
              <a:latin typeface="Arial"/>
              <a:ea typeface="Arial"/>
              <a:cs typeface="Arial"/>
              <a:sym typeface="Arial"/>
            </a:endParaRPr>
          </a:p>
        </p:txBody>
      </p:sp>
      <p:sp>
        <p:nvSpPr>
          <p:cNvPr id="474" name="Google Shape;474;p26"/>
          <p:cNvSpPr/>
          <p:nvPr/>
        </p:nvSpPr>
        <p:spPr>
          <a:xfrm>
            <a:off x="9211953" y="5230583"/>
            <a:ext cx="4700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2</a:t>
            </a:r>
            <a:endParaRPr b="0" i="0" sz="1800" u="none" cap="none" strike="noStrike">
              <a:solidFill>
                <a:schemeClr val="dk1"/>
              </a:solidFill>
              <a:latin typeface="Arial"/>
              <a:ea typeface="Arial"/>
              <a:cs typeface="Arial"/>
              <a:sym typeface="Arial"/>
            </a:endParaRPr>
          </a:p>
        </p:txBody>
      </p:sp>
      <p:sp>
        <p:nvSpPr>
          <p:cNvPr id="475" name="Google Shape;475;p26"/>
          <p:cNvSpPr/>
          <p:nvPr/>
        </p:nvSpPr>
        <p:spPr>
          <a:xfrm>
            <a:off x="2429520" y="5274662"/>
            <a:ext cx="4700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p:txBody>
      </p:sp>
      <p:sp>
        <p:nvSpPr>
          <p:cNvPr id="476" name="Google Shape;476;p26"/>
          <p:cNvSpPr/>
          <p:nvPr/>
        </p:nvSpPr>
        <p:spPr>
          <a:xfrm>
            <a:off x="6504011" y="5281725"/>
            <a:ext cx="4700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p:txBody>
      </p:sp>
      <p:sp>
        <p:nvSpPr>
          <p:cNvPr id="477" name="Google Shape;477;p26"/>
          <p:cNvSpPr/>
          <p:nvPr/>
        </p:nvSpPr>
        <p:spPr>
          <a:xfrm>
            <a:off x="7794113" y="5289477"/>
            <a:ext cx="4700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p:txBody>
      </p:sp>
      <p:sp>
        <p:nvSpPr>
          <p:cNvPr id="478" name="Google Shape;478;p26"/>
          <p:cNvSpPr/>
          <p:nvPr/>
        </p:nvSpPr>
        <p:spPr>
          <a:xfrm>
            <a:off x="10522035" y="5218308"/>
            <a:ext cx="47000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ES" sz="4000" u="none" cap="none" strike="noStrike">
                <a:solidFill>
                  <a:schemeClr val="dk1"/>
                </a:solidFill>
                <a:latin typeface="Arial"/>
                <a:ea typeface="Arial"/>
                <a:cs typeface="Arial"/>
                <a:sym typeface="Arial"/>
              </a:rPr>
              <a:t>0</a:t>
            </a:r>
            <a:endParaRPr b="0" i="0" sz="1800" u="none" cap="none" strike="noStrike">
              <a:solidFill>
                <a:schemeClr val="dk1"/>
              </a:solidFill>
              <a:latin typeface="Arial"/>
              <a:ea typeface="Arial"/>
              <a:cs typeface="Arial"/>
              <a:sym typeface="Arial"/>
            </a:endParaRPr>
          </a:p>
        </p:txBody>
      </p:sp>
      <p:sp>
        <p:nvSpPr>
          <p:cNvPr id="479" name="Google Shape;479;p26"/>
          <p:cNvSpPr txBox="1"/>
          <p:nvPr/>
        </p:nvSpPr>
        <p:spPr>
          <a:xfrm>
            <a:off x="1974004" y="5458754"/>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80" name="Google Shape;480;p26"/>
          <p:cNvSpPr txBox="1"/>
          <p:nvPr/>
        </p:nvSpPr>
        <p:spPr>
          <a:xfrm>
            <a:off x="3084561" y="5458754"/>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81" name="Google Shape;481;p26"/>
          <p:cNvSpPr txBox="1"/>
          <p:nvPr/>
        </p:nvSpPr>
        <p:spPr>
          <a:xfrm>
            <a:off x="4616038" y="5458754"/>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82" name="Google Shape;482;p26"/>
          <p:cNvSpPr txBox="1"/>
          <p:nvPr/>
        </p:nvSpPr>
        <p:spPr>
          <a:xfrm>
            <a:off x="5975777" y="5458754"/>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83" name="Google Shape;483;p26"/>
          <p:cNvSpPr txBox="1"/>
          <p:nvPr/>
        </p:nvSpPr>
        <p:spPr>
          <a:xfrm>
            <a:off x="7201306" y="5453641"/>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84" name="Google Shape;484;p26"/>
          <p:cNvSpPr txBox="1"/>
          <p:nvPr/>
        </p:nvSpPr>
        <p:spPr>
          <a:xfrm>
            <a:off x="8505476" y="5453641"/>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85" name="Google Shape;485;p26"/>
          <p:cNvSpPr txBox="1"/>
          <p:nvPr/>
        </p:nvSpPr>
        <p:spPr>
          <a:xfrm>
            <a:off x="9838406" y="5451002"/>
            <a:ext cx="3193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86" name="Google Shape;486;p26"/>
          <p:cNvSpPr txBox="1"/>
          <p:nvPr/>
        </p:nvSpPr>
        <p:spPr>
          <a:xfrm>
            <a:off x="869172" y="1035172"/>
            <a:ext cx="10383294" cy="156966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0" i="0" lang="es-ES" sz="9600" u="none" cap="none" strike="noStrike">
                <a:solidFill>
                  <a:srgbClr val="C00000"/>
                </a:solidFill>
                <a:latin typeface="Arial"/>
                <a:ea typeface="Arial"/>
                <a:cs typeface="Arial"/>
                <a:sym typeface="Arial"/>
              </a:rPr>
              <a:t>           1 7 8</a:t>
            </a:r>
            <a:endParaRPr b="0" i="0" sz="1800" u="none" cap="none" strike="noStrike">
              <a:solidFill>
                <a:srgbClr val="C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7"/>
          <p:cNvSpPr txBox="1"/>
          <p:nvPr/>
        </p:nvSpPr>
        <p:spPr>
          <a:xfrm>
            <a:off x="406529" y="189310"/>
            <a:ext cx="8516245"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Linux – Sistemas de numeración - SpeedCalc</a:t>
            </a:r>
            <a:endParaRPr b="0" i="0" sz="2400" u="none" cap="none" strike="noStrike">
              <a:solidFill>
                <a:srgbClr val="000000"/>
              </a:solidFill>
              <a:latin typeface="Arial"/>
              <a:ea typeface="Arial"/>
              <a:cs typeface="Arial"/>
              <a:sym typeface="Arial"/>
            </a:endParaRPr>
          </a:p>
        </p:txBody>
      </p:sp>
      <p:sp>
        <p:nvSpPr>
          <p:cNvPr id="492" name="Google Shape;492;p27"/>
          <p:cNvSpPr txBox="1"/>
          <p:nvPr/>
        </p:nvSpPr>
        <p:spPr>
          <a:xfrm>
            <a:off x="1751843" y="1075694"/>
            <a:ext cx="2643177"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0" i="0" lang="es-ES" sz="8000" u="none" cap="none" strike="noStrike">
                <a:solidFill>
                  <a:srgbClr val="C00000"/>
                </a:solidFill>
                <a:latin typeface="Arial"/>
                <a:ea typeface="Arial"/>
                <a:cs typeface="Arial"/>
                <a:sym typeface="Arial"/>
              </a:rPr>
              <a:t>212</a:t>
            </a:r>
            <a:endParaRPr b="0" i="0" sz="1400" u="none" cap="none" strike="noStrike">
              <a:solidFill>
                <a:srgbClr val="C00000"/>
              </a:solidFill>
              <a:latin typeface="Arial"/>
              <a:ea typeface="Arial"/>
              <a:cs typeface="Arial"/>
              <a:sym typeface="Arial"/>
            </a:endParaRPr>
          </a:p>
        </p:txBody>
      </p:sp>
      <p:sp>
        <p:nvSpPr>
          <p:cNvPr id="493" name="Google Shape;493;p27"/>
          <p:cNvSpPr txBox="1"/>
          <p:nvPr/>
        </p:nvSpPr>
        <p:spPr>
          <a:xfrm>
            <a:off x="2120552" y="2594675"/>
            <a:ext cx="2643177"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0" i="0" lang="es-ES" sz="8000" u="none" cap="none" strike="noStrike">
                <a:solidFill>
                  <a:srgbClr val="C00000"/>
                </a:solidFill>
                <a:latin typeface="Arial"/>
                <a:ea typeface="Arial"/>
                <a:cs typeface="Arial"/>
                <a:sym typeface="Arial"/>
              </a:rPr>
              <a:t>57</a:t>
            </a:r>
            <a:endParaRPr b="0" i="0" sz="1400" u="none" cap="none" strike="noStrike">
              <a:solidFill>
                <a:srgbClr val="C00000"/>
              </a:solidFill>
              <a:latin typeface="Arial"/>
              <a:ea typeface="Arial"/>
              <a:cs typeface="Arial"/>
              <a:sym typeface="Arial"/>
            </a:endParaRPr>
          </a:p>
        </p:txBody>
      </p:sp>
      <p:sp>
        <p:nvSpPr>
          <p:cNvPr id="494" name="Google Shape;494;p27"/>
          <p:cNvSpPr txBox="1"/>
          <p:nvPr/>
        </p:nvSpPr>
        <p:spPr>
          <a:xfrm>
            <a:off x="1751841" y="4155896"/>
            <a:ext cx="2643177"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0" i="0" lang="es-ES" sz="8000" u="none" cap="none" strike="noStrike">
                <a:solidFill>
                  <a:srgbClr val="C00000"/>
                </a:solidFill>
                <a:latin typeface="Arial"/>
                <a:ea typeface="Arial"/>
                <a:cs typeface="Arial"/>
                <a:sym typeface="Arial"/>
              </a:rPr>
              <a:t>103</a:t>
            </a:r>
            <a:endParaRPr b="0" i="0" sz="1400" u="none" cap="none" strike="noStrike">
              <a:solidFill>
                <a:srgbClr val="C00000"/>
              </a:solidFill>
              <a:latin typeface="Arial"/>
              <a:ea typeface="Arial"/>
              <a:cs typeface="Arial"/>
              <a:sym typeface="Arial"/>
            </a:endParaRPr>
          </a:p>
        </p:txBody>
      </p:sp>
      <p:sp>
        <p:nvSpPr>
          <p:cNvPr id="495" name="Google Shape;495;p27"/>
          <p:cNvSpPr/>
          <p:nvPr/>
        </p:nvSpPr>
        <p:spPr>
          <a:xfrm>
            <a:off x="5941718" y="1075693"/>
            <a:ext cx="4673844"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0" i="0" lang="es-ES" sz="8000" u="none" cap="none" strike="noStrike">
                <a:solidFill>
                  <a:srgbClr val="002060"/>
                </a:solidFill>
                <a:latin typeface="Arial"/>
                <a:ea typeface="Arial"/>
                <a:cs typeface="Arial"/>
                <a:sym typeface="Arial"/>
              </a:rPr>
              <a:t>11010100</a:t>
            </a:r>
            <a:endParaRPr b="0" i="0" sz="1400" u="none" cap="none" strike="noStrike">
              <a:solidFill>
                <a:srgbClr val="000000"/>
              </a:solidFill>
              <a:latin typeface="Arial"/>
              <a:ea typeface="Arial"/>
              <a:cs typeface="Arial"/>
              <a:sym typeface="Arial"/>
            </a:endParaRPr>
          </a:p>
        </p:txBody>
      </p:sp>
      <p:sp>
        <p:nvSpPr>
          <p:cNvPr id="496" name="Google Shape;496;p27"/>
          <p:cNvSpPr/>
          <p:nvPr/>
        </p:nvSpPr>
        <p:spPr>
          <a:xfrm>
            <a:off x="6017893" y="2594675"/>
            <a:ext cx="4597669"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0" i="0" lang="es-ES" sz="8000" u="none" cap="none" strike="noStrike">
                <a:solidFill>
                  <a:srgbClr val="002060"/>
                </a:solidFill>
                <a:latin typeface="Arial"/>
                <a:ea typeface="Arial"/>
                <a:cs typeface="Arial"/>
                <a:sym typeface="Arial"/>
              </a:rPr>
              <a:t>00111001</a:t>
            </a:r>
            <a:endParaRPr b="0" i="0" sz="1400" u="none" cap="none" strike="noStrike">
              <a:solidFill>
                <a:srgbClr val="000000"/>
              </a:solidFill>
              <a:latin typeface="Arial"/>
              <a:ea typeface="Arial"/>
              <a:cs typeface="Arial"/>
              <a:sym typeface="Arial"/>
            </a:endParaRPr>
          </a:p>
        </p:txBody>
      </p:sp>
      <p:sp>
        <p:nvSpPr>
          <p:cNvPr id="497" name="Google Shape;497;p27"/>
          <p:cNvSpPr/>
          <p:nvPr/>
        </p:nvSpPr>
        <p:spPr>
          <a:xfrm>
            <a:off x="6096000" y="4155896"/>
            <a:ext cx="4521494"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0" i="0" lang="es-ES" sz="8000" u="none" cap="none" strike="noStrike">
                <a:solidFill>
                  <a:srgbClr val="002060"/>
                </a:solidFill>
                <a:latin typeface="Arial"/>
                <a:ea typeface="Arial"/>
                <a:cs typeface="Arial"/>
                <a:sym typeface="Arial"/>
              </a:rPr>
              <a:t>01100111</a:t>
            </a:r>
            <a:endParaRPr b="0" i="0" sz="1400" u="none" cap="none" strike="noStrike">
              <a:solidFill>
                <a:srgbClr val="000000"/>
              </a:solidFill>
              <a:latin typeface="Arial"/>
              <a:ea typeface="Arial"/>
              <a:cs typeface="Arial"/>
              <a:sym typeface="Arial"/>
            </a:endParaRPr>
          </a:p>
        </p:txBody>
      </p:sp>
      <p:cxnSp>
        <p:nvCxnSpPr>
          <p:cNvPr id="498" name="Google Shape;498;p27"/>
          <p:cNvCxnSpPr/>
          <p:nvPr/>
        </p:nvCxnSpPr>
        <p:spPr>
          <a:xfrm>
            <a:off x="3967316" y="1737412"/>
            <a:ext cx="1651819" cy="0"/>
          </a:xfrm>
          <a:prstGeom prst="straightConnector1">
            <a:avLst/>
          </a:prstGeom>
          <a:noFill/>
          <a:ln cap="flat" cmpd="sng" w="38100">
            <a:solidFill>
              <a:schemeClr val="dk1"/>
            </a:solidFill>
            <a:prstDash val="solid"/>
            <a:miter lim="8000"/>
            <a:headEnd len="sm" w="sm" type="none"/>
            <a:tailEnd len="med" w="med" type="triangle"/>
          </a:ln>
        </p:spPr>
      </p:cxnSp>
      <p:cxnSp>
        <p:nvCxnSpPr>
          <p:cNvPr id="499" name="Google Shape;499;p27"/>
          <p:cNvCxnSpPr/>
          <p:nvPr/>
        </p:nvCxnSpPr>
        <p:spPr>
          <a:xfrm>
            <a:off x="3976393" y="3256394"/>
            <a:ext cx="1651819" cy="0"/>
          </a:xfrm>
          <a:prstGeom prst="straightConnector1">
            <a:avLst/>
          </a:prstGeom>
          <a:noFill/>
          <a:ln cap="flat" cmpd="sng" w="38100">
            <a:solidFill>
              <a:schemeClr val="dk1"/>
            </a:solidFill>
            <a:prstDash val="solid"/>
            <a:miter lim="8000"/>
            <a:headEnd len="sm" w="sm" type="none"/>
            <a:tailEnd len="med" w="med" type="triangle"/>
          </a:ln>
        </p:spPr>
      </p:cxnSp>
      <p:cxnSp>
        <p:nvCxnSpPr>
          <p:cNvPr id="500" name="Google Shape;500;p27"/>
          <p:cNvCxnSpPr/>
          <p:nvPr/>
        </p:nvCxnSpPr>
        <p:spPr>
          <a:xfrm>
            <a:off x="3976393" y="4790035"/>
            <a:ext cx="1651819" cy="0"/>
          </a:xfrm>
          <a:prstGeom prst="straightConnector1">
            <a:avLst/>
          </a:prstGeom>
          <a:noFill/>
          <a:ln cap="flat" cmpd="sng" w="38100">
            <a:solidFill>
              <a:schemeClr val="dk1"/>
            </a:solidFill>
            <a:prstDash val="solid"/>
            <a:miter lim="8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descr="Como imprimir en pantalla un carácter utilizando su código ascii - yosoy.dev" id="505" name="Google Shape;505;p28"/>
          <p:cNvPicPr preferRelativeResize="0"/>
          <p:nvPr/>
        </p:nvPicPr>
        <p:blipFill rotWithShape="1">
          <a:blip r:embed="rId3">
            <a:alphaModFix/>
          </a:blip>
          <a:srcRect b="0" l="0" r="0" t="0"/>
          <a:stretch/>
        </p:blipFill>
        <p:spPr>
          <a:xfrm>
            <a:off x="1678537" y="0"/>
            <a:ext cx="8834925" cy="61430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9"/>
          <p:cNvSpPr txBox="1"/>
          <p:nvPr/>
        </p:nvSpPr>
        <p:spPr>
          <a:xfrm>
            <a:off x="480271" y="352957"/>
            <a:ext cx="5403694"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Linux – Permisos</a:t>
            </a:r>
            <a:endParaRPr b="0" i="0" sz="2400" u="none" cap="none" strike="noStrike">
              <a:solidFill>
                <a:srgbClr val="000000"/>
              </a:solidFill>
              <a:latin typeface="Arial"/>
              <a:ea typeface="Arial"/>
              <a:cs typeface="Arial"/>
              <a:sym typeface="Arial"/>
            </a:endParaRPr>
          </a:p>
        </p:txBody>
      </p:sp>
      <p:pic>
        <p:nvPicPr>
          <p:cNvPr descr="ermissions diagram" id="511" name="Google Shape;511;p29"/>
          <p:cNvPicPr preferRelativeResize="0"/>
          <p:nvPr/>
        </p:nvPicPr>
        <p:blipFill rotWithShape="1">
          <a:blip r:embed="rId3">
            <a:alphaModFix/>
          </a:blip>
          <a:srcRect b="0" l="0" r="0" t="0"/>
          <a:stretch/>
        </p:blipFill>
        <p:spPr>
          <a:xfrm>
            <a:off x="2426743" y="1267333"/>
            <a:ext cx="7307578" cy="4273826"/>
          </a:xfrm>
          <a:prstGeom prst="rect">
            <a:avLst/>
          </a:prstGeom>
          <a:noFill/>
          <a:ln>
            <a:noFill/>
          </a:ln>
        </p:spPr>
      </p:pic>
      <p:sp>
        <p:nvSpPr>
          <p:cNvPr id="512" name="Google Shape;512;p29"/>
          <p:cNvSpPr txBox="1"/>
          <p:nvPr/>
        </p:nvSpPr>
        <p:spPr>
          <a:xfrm>
            <a:off x="4725033" y="5764695"/>
            <a:ext cx="27109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7F7F7F"/>
                </a:solidFill>
                <a:latin typeface="Arial"/>
                <a:ea typeface="Arial"/>
                <a:cs typeface="Arial"/>
                <a:sym typeface="Arial"/>
              </a:rPr>
              <a:t>http://linuxcommand.org/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5" name="Shape 195"/>
        <p:cNvGrpSpPr/>
        <p:nvPr/>
      </p:nvGrpSpPr>
      <p:grpSpPr>
        <a:xfrm>
          <a:off x="0" y="0"/>
          <a:ext cx="0" cy="0"/>
          <a:chOff x="0" y="0"/>
          <a:chExt cx="0" cy="0"/>
        </a:xfrm>
      </p:grpSpPr>
      <p:sp>
        <p:nvSpPr>
          <p:cNvPr id="196" name="Google Shape;196;p3"/>
          <p:cNvSpPr/>
          <p:nvPr/>
        </p:nvSpPr>
        <p:spPr>
          <a:xfrm>
            <a:off x="1046415" y="1206206"/>
            <a:ext cx="7122268" cy="6606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97" name="Google Shape;197;p3"/>
          <p:cNvSpPr/>
          <p:nvPr/>
        </p:nvSpPr>
        <p:spPr>
          <a:xfrm>
            <a:off x="5923721" y="4894879"/>
            <a:ext cx="51285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D4D4D4"/>
                </a:solidFill>
                <a:latin typeface="Arial"/>
                <a:ea typeface="Arial"/>
                <a:cs typeface="Arial"/>
                <a:sym typeface="Arial"/>
              </a:rPr>
              <a:t>D1 - Intro</a:t>
            </a:r>
            <a:endParaRPr b="0" i="0" sz="2400" u="none" cap="none" strike="noStrike">
              <a:solidFill>
                <a:srgbClr val="D4D4D4"/>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0"/>
          <p:cNvSpPr txBox="1"/>
          <p:nvPr/>
        </p:nvSpPr>
        <p:spPr>
          <a:xfrm>
            <a:off x="480271" y="352957"/>
            <a:ext cx="5403694"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Linux – Permisos</a:t>
            </a:r>
            <a:endParaRPr b="0" i="0" sz="2400" u="none" cap="none" strike="noStrike">
              <a:solidFill>
                <a:srgbClr val="000000"/>
              </a:solidFill>
              <a:latin typeface="Arial"/>
              <a:ea typeface="Arial"/>
              <a:cs typeface="Arial"/>
              <a:sym typeface="Arial"/>
            </a:endParaRPr>
          </a:p>
        </p:txBody>
      </p:sp>
      <p:sp>
        <p:nvSpPr>
          <p:cNvPr id="518" name="Google Shape;518;p30"/>
          <p:cNvSpPr txBox="1"/>
          <p:nvPr/>
        </p:nvSpPr>
        <p:spPr>
          <a:xfrm>
            <a:off x="1467201" y="5719289"/>
            <a:ext cx="290348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7F7F7F"/>
                </a:solidFill>
                <a:latin typeface="Arial"/>
                <a:ea typeface="Arial"/>
                <a:cs typeface="Arial"/>
                <a:sym typeface="Arial"/>
              </a:rPr>
              <a:t>https://danielmiessler.com/</a:t>
            </a:r>
            <a:endParaRPr b="0" i="0" sz="1400" u="none" cap="none" strike="noStrike">
              <a:solidFill>
                <a:srgbClr val="000000"/>
              </a:solidFill>
              <a:latin typeface="Arial"/>
              <a:ea typeface="Arial"/>
              <a:cs typeface="Arial"/>
              <a:sym typeface="Arial"/>
            </a:endParaRPr>
          </a:p>
        </p:txBody>
      </p:sp>
      <p:pic>
        <p:nvPicPr>
          <p:cNvPr descr="https://danielmiessler.com/images/permissions.png" id="519" name="Google Shape;519;p30"/>
          <p:cNvPicPr preferRelativeResize="0"/>
          <p:nvPr/>
        </p:nvPicPr>
        <p:blipFill rotWithShape="1">
          <a:blip r:embed="rId3">
            <a:alphaModFix/>
          </a:blip>
          <a:srcRect b="0" l="0" r="0" t="0"/>
          <a:stretch/>
        </p:blipFill>
        <p:spPr>
          <a:xfrm>
            <a:off x="755373" y="1660135"/>
            <a:ext cx="4327145" cy="3627482"/>
          </a:xfrm>
          <a:prstGeom prst="rect">
            <a:avLst/>
          </a:prstGeom>
          <a:noFill/>
          <a:ln>
            <a:noFill/>
          </a:ln>
        </p:spPr>
      </p:pic>
      <p:pic>
        <p:nvPicPr>
          <p:cNvPr descr="/linux - chmod Cheatsheet" id="520" name="Google Shape;520;p30"/>
          <p:cNvPicPr preferRelativeResize="0"/>
          <p:nvPr/>
        </p:nvPicPr>
        <p:blipFill rotWithShape="1">
          <a:blip r:embed="rId4">
            <a:alphaModFix/>
          </a:blip>
          <a:srcRect b="0" l="0" r="0" t="0"/>
          <a:stretch/>
        </p:blipFill>
        <p:spPr>
          <a:xfrm>
            <a:off x="5883965" y="969295"/>
            <a:ext cx="5598008" cy="49346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4" name="Shape 524"/>
        <p:cNvGrpSpPr/>
        <p:nvPr/>
      </p:nvGrpSpPr>
      <p:grpSpPr>
        <a:xfrm>
          <a:off x="0" y="0"/>
          <a:ext cx="0" cy="0"/>
          <a:chOff x="0" y="0"/>
          <a:chExt cx="0" cy="0"/>
        </a:xfrm>
      </p:grpSpPr>
      <p:sp>
        <p:nvSpPr>
          <p:cNvPr id="525" name="Google Shape;525;p31"/>
          <p:cNvSpPr/>
          <p:nvPr/>
        </p:nvSpPr>
        <p:spPr>
          <a:xfrm>
            <a:off x="1046415" y="1206206"/>
            <a:ext cx="7122268" cy="6606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526" name="Google Shape;526;p31"/>
          <p:cNvSpPr/>
          <p:nvPr/>
        </p:nvSpPr>
        <p:spPr>
          <a:xfrm>
            <a:off x="5923721" y="4894879"/>
            <a:ext cx="51285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D4D4D4"/>
                </a:solidFill>
                <a:latin typeface="Arial"/>
                <a:ea typeface="Arial"/>
                <a:cs typeface="Arial"/>
                <a:sym typeface="Arial"/>
              </a:rPr>
              <a:t>D3 – Sistemas Windows</a:t>
            </a:r>
            <a:endParaRPr b="0" i="0" sz="2400" u="none" cap="none" strike="noStrike">
              <a:solidFill>
                <a:srgbClr val="D4D4D4"/>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2"/>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Windows– Sistema de ficheros</a:t>
            </a:r>
            <a:endParaRPr b="0" i="0" sz="2400" u="none" cap="none" strike="noStrike">
              <a:solidFill>
                <a:srgbClr val="000000"/>
              </a:solidFill>
              <a:latin typeface="Arial"/>
              <a:ea typeface="Arial"/>
              <a:cs typeface="Arial"/>
              <a:sym typeface="Arial"/>
            </a:endParaRPr>
          </a:p>
        </p:txBody>
      </p:sp>
      <p:pic>
        <p:nvPicPr>
          <p:cNvPr id="532" name="Google Shape;532;p32"/>
          <p:cNvPicPr preferRelativeResize="0"/>
          <p:nvPr/>
        </p:nvPicPr>
        <p:blipFill rotWithShape="1">
          <a:blip r:embed="rId3">
            <a:alphaModFix/>
          </a:blip>
          <a:srcRect b="0" l="0" r="0" t="0"/>
          <a:stretch/>
        </p:blipFill>
        <p:spPr>
          <a:xfrm>
            <a:off x="798321" y="1856101"/>
            <a:ext cx="10203625" cy="32526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3"/>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Windows– Sistema de ficheros</a:t>
            </a:r>
            <a:endParaRPr b="0" i="0" sz="2400" u="none" cap="none" strike="noStrike">
              <a:solidFill>
                <a:srgbClr val="000000"/>
              </a:solidFill>
              <a:latin typeface="Arial"/>
              <a:ea typeface="Arial"/>
              <a:cs typeface="Arial"/>
              <a:sym typeface="Arial"/>
            </a:endParaRPr>
          </a:p>
        </p:txBody>
      </p:sp>
      <p:pic>
        <p:nvPicPr>
          <p:cNvPr id="538" name="Google Shape;538;p33"/>
          <p:cNvPicPr preferRelativeResize="0"/>
          <p:nvPr/>
        </p:nvPicPr>
        <p:blipFill rotWithShape="1">
          <a:blip r:embed="rId3">
            <a:alphaModFix/>
          </a:blip>
          <a:srcRect b="0" l="0" r="0" t="0"/>
          <a:stretch/>
        </p:blipFill>
        <p:spPr>
          <a:xfrm>
            <a:off x="480271" y="1496912"/>
            <a:ext cx="11198752" cy="3293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4"/>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Windows– ACL (</a:t>
            </a:r>
            <a:r>
              <a:rPr b="0" i="0" lang="es-ES" sz="1800" u="none" cap="none" strike="noStrike">
                <a:solidFill>
                  <a:schemeClr val="dk1"/>
                </a:solidFill>
                <a:latin typeface="Arial"/>
                <a:ea typeface="Arial"/>
                <a:cs typeface="Arial"/>
                <a:sym typeface="Arial"/>
              </a:rPr>
              <a:t>Access Control List)</a:t>
            </a:r>
            <a:r>
              <a:rPr b="1" i="0" lang="es-ES" sz="2400" u="none" cap="none" strike="noStrike">
                <a:solidFill>
                  <a:srgbClr val="000000"/>
                </a:solidFill>
                <a:latin typeface="Helvetica Neue Light"/>
                <a:ea typeface="Helvetica Neue Light"/>
                <a:cs typeface="Helvetica Neue Light"/>
                <a:sym typeface="Helvetica Neue Light"/>
              </a:rPr>
              <a:t>)</a:t>
            </a:r>
            <a:endParaRPr b="0" i="0" sz="2400" u="none" cap="none" strike="noStrike">
              <a:solidFill>
                <a:srgbClr val="000000"/>
              </a:solidFill>
              <a:latin typeface="Arial"/>
              <a:ea typeface="Arial"/>
              <a:cs typeface="Arial"/>
              <a:sym typeface="Arial"/>
            </a:endParaRPr>
          </a:p>
        </p:txBody>
      </p:sp>
      <p:sp>
        <p:nvSpPr>
          <p:cNvPr id="545" name="Google Shape;545;p34"/>
          <p:cNvSpPr txBox="1"/>
          <p:nvPr/>
        </p:nvSpPr>
        <p:spPr>
          <a:xfrm>
            <a:off x="743742" y="843677"/>
            <a:ext cx="9533160" cy="230832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Arial"/>
                <a:ea typeface="Arial"/>
                <a:cs typeface="Arial"/>
                <a:sym typeface="Arial"/>
              </a:rPr>
              <a:t>Una ACL es un conjunto de reglas que definen qué entidades tienen qué permisos en un objeto AD específico.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Arial"/>
                <a:ea typeface="Arial"/>
                <a:cs typeface="Arial"/>
                <a:sym typeface="Arial"/>
              </a:rPr>
              <a:t>Estos objetos pueden ser cuentas de usuario, grupos, el dominio en sí y muchos más.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ES" sz="1800" u="none" cap="none" strike="noStrike">
                <a:solidFill>
                  <a:schemeClr val="dk1"/>
                </a:solidFill>
                <a:latin typeface="Arial"/>
                <a:ea typeface="Arial"/>
                <a:cs typeface="Arial"/>
                <a:sym typeface="Arial"/>
              </a:rPr>
              <a:t>La ACL se puede configurar en un objeto individual, como una cuenta de usuario, pero también se puede configurar en una unidad organizativa (OU), que es como un directorio dentro de AD.</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46" name="Google Shape;546;p34"/>
          <p:cNvPicPr preferRelativeResize="0"/>
          <p:nvPr/>
        </p:nvPicPr>
        <p:blipFill rotWithShape="1">
          <a:blip r:embed="rId3">
            <a:alphaModFix/>
          </a:blip>
          <a:srcRect b="0" l="0" r="0" t="0"/>
          <a:stretch/>
        </p:blipFill>
        <p:spPr>
          <a:xfrm>
            <a:off x="194451" y="2963212"/>
            <a:ext cx="5754315" cy="3243341"/>
          </a:xfrm>
          <a:prstGeom prst="rect">
            <a:avLst/>
          </a:prstGeom>
          <a:noFill/>
          <a:ln>
            <a:noFill/>
          </a:ln>
        </p:spPr>
      </p:pic>
      <p:pic>
        <p:nvPicPr>
          <p:cNvPr id="547" name="Google Shape;547;p34"/>
          <p:cNvPicPr preferRelativeResize="0"/>
          <p:nvPr/>
        </p:nvPicPr>
        <p:blipFill rotWithShape="1">
          <a:blip r:embed="rId4">
            <a:alphaModFix/>
          </a:blip>
          <a:srcRect b="0" l="0" r="0" t="0"/>
          <a:stretch/>
        </p:blipFill>
        <p:spPr>
          <a:xfrm>
            <a:off x="6896746" y="2943197"/>
            <a:ext cx="5100803" cy="3263355"/>
          </a:xfrm>
          <a:prstGeom prst="rect">
            <a:avLst/>
          </a:prstGeom>
          <a:noFill/>
          <a:ln>
            <a:noFill/>
          </a:ln>
        </p:spPr>
      </p:pic>
      <p:sp>
        <p:nvSpPr>
          <p:cNvPr id="548" name="Google Shape;548;p34"/>
          <p:cNvSpPr/>
          <p:nvPr/>
        </p:nvSpPr>
        <p:spPr>
          <a:xfrm>
            <a:off x="2524315" y="6346036"/>
            <a:ext cx="89909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https://blog.fox-it.com/2018/04/26/escalating-privileges-with-acls-in-active-directory/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5"/>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Windows– ACL (</a:t>
            </a:r>
            <a:r>
              <a:rPr b="0" i="0" lang="es-ES" sz="1800" u="none" cap="none" strike="noStrike">
                <a:solidFill>
                  <a:schemeClr val="dk1"/>
                </a:solidFill>
                <a:latin typeface="Arial"/>
                <a:ea typeface="Arial"/>
                <a:cs typeface="Arial"/>
                <a:sym typeface="Arial"/>
              </a:rPr>
              <a:t>Access Control List)</a:t>
            </a:r>
            <a:r>
              <a:rPr b="1" i="0" lang="es-ES" sz="2400" u="none" cap="none" strike="noStrike">
                <a:solidFill>
                  <a:srgbClr val="000000"/>
                </a:solidFill>
                <a:latin typeface="Helvetica Neue Light"/>
                <a:ea typeface="Helvetica Neue Light"/>
                <a:cs typeface="Helvetica Neue Light"/>
                <a:sym typeface="Helvetica Neue Light"/>
              </a:rPr>
              <a:t>)</a:t>
            </a:r>
            <a:endParaRPr b="0" i="0" sz="2400" u="none" cap="none" strike="noStrike">
              <a:solidFill>
                <a:srgbClr val="000000"/>
              </a:solidFill>
              <a:latin typeface="Arial"/>
              <a:ea typeface="Arial"/>
              <a:cs typeface="Arial"/>
              <a:sym typeface="Arial"/>
            </a:endParaRPr>
          </a:p>
        </p:txBody>
      </p:sp>
      <p:sp>
        <p:nvSpPr>
          <p:cNvPr id="555" name="Google Shape;555;p35"/>
          <p:cNvSpPr/>
          <p:nvPr/>
        </p:nvSpPr>
        <p:spPr>
          <a:xfrm>
            <a:off x="734129" y="1634884"/>
            <a:ext cx="4981305"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03030"/>
              </a:buClr>
              <a:buSzPts val="3600"/>
              <a:buFont typeface="Arial"/>
              <a:buChar char="•"/>
            </a:pPr>
            <a:r>
              <a:rPr b="0" i="0" lang="es-ES" sz="3600" u="none" cap="none" strike="noStrike">
                <a:solidFill>
                  <a:srgbClr val="303030"/>
                </a:solidFill>
                <a:latin typeface="Open Sans"/>
                <a:ea typeface="Open Sans"/>
                <a:cs typeface="Open Sans"/>
                <a:sym typeface="Open Sans"/>
              </a:rPr>
              <a:t>Grupo_A</a:t>
            </a:r>
            <a:endParaRPr b="0" i="0" sz="3600" u="none" cap="none" strike="noStrike">
              <a:solidFill>
                <a:srgbClr val="303030"/>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rgbClr val="303030"/>
              </a:solidFill>
              <a:latin typeface="Open Sans"/>
              <a:ea typeface="Open Sans"/>
              <a:cs typeface="Open Sans"/>
              <a:sym typeface="Open Sans"/>
            </a:endParaRPr>
          </a:p>
          <a:p>
            <a:pPr indent="-285750" lvl="1" marL="742950" marR="0" rtl="0" algn="l">
              <a:lnSpc>
                <a:spcPct val="100000"/>
              </a:lnSpc>
              <a:spcBef>
                <a:spcPts val="0"/>
              </a:spcBef>
              <a:spcAft>
                <a:spcPts val="0"/>
              </a:spcAft>
              <a:buClr>
                <a:srgbClr val="303030"/>
              </a:buClr>
              <a:buSzPts val="3600"/>
              <a:buFont typeface="Arial"/>
              <a:buChar char="•"/>
            </a:pPr>
            <a:r>
              <a:rPr b="0" i="0" lang="es-ES" sz="3600" u="none" cap="none" strike="noStrike">
                <a:solidFill>
                  <a:srgbClr val="303030"/>
                </a:solidFill>
                <a:latin typeface="Open Sans"/>
                <a:ea typeface="Open Sans"/>
                <a:cs typeface="Open Sans"/>
                <a:sym typeface="Open Sans"/>
              </a:rPr>
              <a:t>Grupo_B</a:t>
            </a:r>
            <a:endParaRPr b="0" i="0" sz="3600" u="none" cap="none" strike="noStrike">
              <a:solidFill>
                <a:srgbClr val="303030"/>
              </a:solidFill>
              <a:latin typeface="Open Sans"/>
              <a:ea typeface="Open Sans"/>
              <a:cs typeface="Open Sans"/>
              <a:sym typeface="Open Sans"/>
            </a:endParaRPr>
          </a:p>
          <a:p>
            <a:pPr indent="-57150" lvl="1" marL="742950" marR="0" rtl="0" algn="l">
              <a:lnSpc>
                <a:spcPct val="100000"/>
              </a:lnSpc>
              <a:spcBef>
                <a:spcPts val="0"/>
              </a:spcBef>
              <a:spcAft>
                <a:spcPts val="0"/>
              </a:spcAft>
              <a:buClr>
                <a:schemeClr val="dk1"/>
              </a:buClr>
              <a:buSzPts val="3600"/>
              <a:buFont typeface="Arial"/>
              <a:buNone/>
            </a:pPr>
            <a:r>
              <a:t/>
            </a:r>
            <a:endParaRPr b="0" i="0" sz="3600" u="none" cap="none" strike="noStrike">
              <a:solidFill>
                <a:srgbClr val="303030"/>
              </a:solidFill>
              <a:latin typeface="Open Sans"/>
              <a:ea typeface="Open Sans"/>
              <a:cs typeface="Open Sans"/>
              <a:sym typeface="Open Sans"/>
            </a:endParaRPr>
          </a:p>
          <a:p>
            <a:pPr indent="-228600" lvl="2" marL="1143000" marR="0" rtl="0" algn="l">
              <a:lnSpc>
                <a:spcPct val="100000"/>
              </a:lnSpc>
              <a:spcBef>
                <a:spcPts val="0"/>
              </a:spcBef>
              <a:spcAft>
                <a:spcPts val="0"/>
              </a:spcAft>
              <a:buClr>
                <a:srgbClr val="303030"/>
              </a:buClr>
              <a:buSzPts val="3600"/>
              <a:buFont typeface="Arial"/>
              <a:buChar char="•"/>
            </a:pPr>
            <a:r>
              <a:rPr b="0" i="0" lang="es-ES" sz="3600" u="none" cap="none" strike="noStrike">
                <a:solidFill>
                  <a:srgbClr val="303030"/>
                </a:solidFill>
                <a:latin typeface="Open Sans"/>
                <a:ea typeface="Open Sans"/>
                <a:cs typeface="Open Sans"/>
                <a:sym typeface="Open Sans"/>
              </a:rPr>
              <a:t>Group_C</a:t>
            </a:r>
            <a:endParaRPr b="0" i="0" sz="3600" u="none" cap="none" strike="noStrike">
              <a:solidFill>
                <a:srgbClr val="303030"/>
              </a:solidFill>
              <a:latin typeface="Open Sans"/>
              <a:ea typeface="Open Sans"/>
              <a:cs typeface="Open Sans"/>
              <a:sym typeface="Open Sans"/>
            </a:endParaRPr>
          </a:p>
        </p:txBody>
      </p:sp>
      <p:pic>
        <p:nvPicPr>
          <p:cNvPr descr="Cantante de villancicos con sudadera con capucha" id="556" name="Google Shape;556;p35"/>
          <p:cNvPicPr preferRelativeResize="0"/>
          <p:nvPr/>
        </p:nvPicPr>
        <p:blipFill rotWithShape="1">
          <a:blip r:embed="rId3">
            <a:alphaModFix/>
          </a:blip>
          <a:srcRect b="0" l="0" r="0" t="0"/>
          <a:stretch/>
        </p:blipFill>
        <p:spPr>
          <a:xfrm>
            <a:off x="9032587" y="1043797"/>
            <a:ext cx="1662400" cy="4860301"/>
          </a:xfrm>
          <a:prstGeom prst="rect">
            <a:avLst/>
          </a:prstGeom>
          <a:noFill/>
          <a:ln>
            <a:noFill/>
          </a:ln>
        </p:spPr>
      </p:pic>
      <p:sp>
        <p:nvSpPr>
          <p:cNvPr id="557" name="Google Shape;557;p35"/>
          <p:cNvSpPr/>
          <p:nvPr/>
        </p:nvSpPr>
        <p:spPr>
          <a:xfrm flipH="1">
            <a:off x="3798963" y="3458725"/>
            <a:ext cx="4618496" cy="1824925"/>
          </a:xfrm>
          <a:prstGeom prst="notchedRightArrow">
            <a:avLst>
              <a:gd fmla="val 50000" name="adj1"/>
              <a:gd fmla="val 50000" name="adj2"/>
            </a:avLst>
          </a:prstGeom>
          <a:solidFill>
            <a:srgbClr val="FF0000"/>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0" i="0" lang="es-ES" sz="4000" u="none" cap="none" strike="noStrike">
                <a:solidFill>
                  <a:schemeClr val="accent1"/>
                </a:solidFill>
                <a:latin typeface="Arial"/>
                <a:ea typeface="Arial"/>
                <a:cs typeface="Arial"/>
                <a:sym typeface="Arial"/>
              </a:rPr>
              <a:t>Agregamos</a:t>
            </a:r>
            <a:endParaRPr b="0" i="0" sz="18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C5D8F1"/>
              </a:solidFill>
              <a:latin typeface="Arial"/>
              <a:ea typeface="Arial"/>
              <a:cs typeface="Arial"/>
              <a:sym typeface="Arial"/>
            </a:endParaRPr>
          </a:p>
        </p:txBody>
      </p:sp>
      <p:sp>
        <p:nvSpPr>
          <p:cNvPr id="558" name="Google Shape;558;p35"/>
          <p:cNvSpPr/>
          <p:nvPr/>
        </p:nvSpPr>
        <p:spPr>
          <a:xfrm flipH="1">
            <a:off x="3745643" y="2770357"/>
            <a:ext cx="4618496" cy="926815"/>
          </a:xfrm>
          <a:prstGeom prst="notchedRightArrow">
            <a:avLst>
              <a:gd fmla="val 50000" name="adj1"/>
              <a:gd fmla="val 50000" name="adj2"/>
            </a:avLst>
          </a:prstGeom>
          <a:solidFill>
            <a:srgbClr val="FF0000"/>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Arial"/>
                <a:ea typeface="Arial"/>
                <a:cs typeface="Arial"/>
                <a:sym typeface="Arial"/>
              </a:rPr>
              <a:t>Es miembro indirecto</a:t>
            </a:r>
            <a:endParaRPr b="0" i="0" sz="1400" u="none" cap="none" strike="noStrike">
              <a:solidFill>
                <a:srgbClr val="000000"/>
              </a:solidFill>
              <a:latin typeface="Arial"/>
              <a:ea typeface="Arial"/>
              <a:cs typeface="Arial"/>
              <a:sym typeface="Arial"/>
            </a:endParaRPr>
          </a:p>
        </p:txBody>
      </p:sp>
      <p:sp>
        <p:nvSpPr>
          <p:cNvPr id="559" name="Google Shape;559;p35"/>
          <p:cNvSpPr/>
          <p:nvPr/>
        </p:nvSpPr>
        <p:spPr>
          <a:xfrm flipH="1">
            <a:off x="3806709" y="1571624"/>
            <a:ext cx="4618496" cy="926815"/>
          </a:xfrm>
          <a:prstGeom prst="notchedRightArrow">
            <a:avLst>
              <a:gd fmla="val 50000" name="adj1"/>
              <a:gd fmla="val 50000" name="adj2"/>
            </a:avLst>
          </a:prstGeom>
          <a:solidFill>
            <a:srgbClr val="FF0000"/>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Arial"/>
                <a:ea typeface="Arial"/>
                <a:cs typeface="Arial"/>
                <a:sym typeface="Arial"/>
              </a:rPr>
              <a:t>Es miembro indirecto</a:t>
            </a:r>
            <a:endParaRPr b="0" i="0" sz="1400" u="none" cap="none" strike="noStrike">
              <a:solidFill>
                <a:srgbClr val="000000"/>
              </a:solidFill>
              <a:latin typeface="Arial"/>
              <a:ea typeface="Arial"/>
              <a:cs typeface="Arial"/>
              <a:sym typeface="Arial"/>
            </a:endParaRPr>
          </a:p>
        </p:txBody>
      </p:sp>
      <p:sp>
        <p:nvSpPr>
          <p:cNvPr id="560" name="Google Shape;560;p35"/>
          <p:cNvSpPr txBox="1"/>
          <p:nvPr/>
        </p:nvSpPr>
        <p:spPr>
          <a:xfrm>
            <a:off x="9032587" y="661514"/>
            <a:ext cx="218702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s-ES" sz="3200" u="none" cap="none" strike="noStrike">
                <a:solidFill>
                  <a:schemeClr val="dk1"/>
                </a:solidFill>
                <a:latin typeface="Arial"/>
                <a:ea typeface="Arial"/>
                <a:cs typeface="Arial"/>
                <a:sym typeface="Arial"/>
              </a:rPr>
              <a:t>ÁLVARO</a:t>
            </a:r>
            <a:endParaRPr b="0" i="0" sz="1400" u="none" cap="none" strike="noStrike">
              <a:solidFill>
                <a:srgbClr val="000000"/>
              </a:solidFill>
              <a:latin typeface="Arial"/>
              <a:ea typeface="Arial"/>
              <a:cs typeface="Arial"/>
              <a:sym typeface="Arial"/>
            </a:endParaRPr>
          </a:p>
        </p:txBody>
      </p:sp>
      <p:sp>
        <p:nvSpPr>
          <p:cNvPr id="561" name="Google Shape;561;p35"/>
          <p:cNvSpPr/>
          <p:nvPr/>
        </p:nvSpPr>
        <p:spPr>
          <a:xfrm flipH="1">
            <a:off x="3588827" y="2253659"/>
            <a:ext cx="5467977" cy="1736437"/>
          </a:xfrm>
          <a:prstGeom prst="notchedRightArrow">
            <a:avLst>
              <a:gd fmla="val 50000" name="adj1"/>
              <a:gd fmla="val 50000" name="adj2"/>
            </a:avLst>
          </a:prstGeom>
          <a:gradFill>
            <a:gsLst>
              <a:gs pos="0">
                <a:schemeClr val="dk1"/>
              </a:gs>
              <a:gs pos="80000">
                <a:schemeClr val="dk1"/>
              </a:gs>
              <a:gs pos="100000">
                <a:schemeClr val="dk1"/>
              </a:gs>
            </a:gsLst>
            <a:lin ang="16200000"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Arial"/>
                <a:ea typeface="Arial"/>
                <a:cs typeface="Arial"/>
                <a:sym typeface="Arial"/>
              </a:rPr>
              <a:t>TENDRÁ ACCESO A SUS RECURSOS</a:t>
            </a:r>
            <a:endParaRPr b="0" i="0" sz="1400" u="none" cap="none" strike="noStrike">
              <a:solidFill>
                <a:srgbClr val="000000"/>
              </a:solidFill>
              <a:latin typeface="Arial"/>
              <a:ea typeface="Arial"/>
              <a:cs typeface="Arial"/>
              <a:sym typeface="Arial"/>
            </a:endParaRPr>
          </a:p>
        </p:txBody>
      </p:sp>
      <p:sp>
        <p:nvSpPr>
          <p:cNvPr id="562" name="Google Shape;562;p35"/>
          <p:cNvSpPr/>
          <p:nvPr/>
        </p:nvSpPr>
        <p:spPr>
          <a:xfrm flipH="1" rot="1051861">
            <a:off x="3784812" y="1894106"/>
            <a:ext cx="5972093" cy="1630501"/>
          </a:xfrm>
          <a:prstGeom prst="notchedRightArrow">
            <a:avLst>
              <a:gd fmla="val 50000" name="adj1"/>
              <a:gd fmla="val 50000" name="adj2"/>
            </a:avLst>
          </a:prstGeom>
          <a:gradFill>
            <a:gsLst>
              <a:gs pos="0">
                <a:schemeClr val="dk1"/>
              </a:gs>
              <a:gs pos="80000">
                <a:schemeClr val="dk1"/>
              </a:gs>
              <a:gs pos="100000">
                <a:schemeClr val="dk1"/>
              </a:gs>
            </a:gsLst>
            <a:lin ang="16200000" scaled="0"/>
          </a:gra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ES" sz="2800" u="none" cap="none" strike="noStrike">
                <a:solidFill>
                  <a:schemeClr val="lt1"/>
                </a:solidFill>
                <a:latin typeface="Arial"/>
                <a:ea typeface="Arial"/>
                <a:cs typeface="Arial"/>
                <a:sym typeface="Arial"/>
              </a:rPr>
              <a:t>SI SE CONCEDE ACCESO </a:t>
            </a:r>
            <a:endParaRPr b="0" i="0" sz="1400" u="none" cap="none" strike="noStrike">
              <a:solidFill>
                <a:srgbClr val="000000"/>
              </a:solidFill>
              <a:latin typeface="Arial"/>
              <a:ea typeface="Arial"/>
              <a:cs typeface="Arial"/>
              <a:sym typeface="Arial"/>
            </a:endParaRPr>
          </a:p>
        </p:txBody>
      </p:sp>
      <p:sp>
        <p:nvSpPr>
          <p:cNvPr id="563" name="Google Shape;563;p35"/>
          <p:cNvSpPr/>
          <p:nvPr/>
        </p:nvSpPr>
        <p:spPr>
          <a:xfrm>
            <a:off x="4113337" y="3768505"/>
            <a:ext cx="5220004" cy="2169006"/>
          </a:xfrm>
          <a:prstGeom prst="rect">
            <a:avLst/>
          </a:prstGeom>
          <a:solidFill>
            <a:schemeClr val="dk1"/>
          </a:solidFill>
          <a:ln cap="flat" cmpd="sng" w="254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chemeClr val="lt1"/>
                </a:solidFill>
                <a:latin typeface="Arial"/>
                <a:ea typeface="Arial"/>
                <a:cs typeface="Arial"/>
                <a:sym typeface="Arial"/>
              </a:rPr>
              <a:t>Quedan expuestos los permisos heredados por Álvaro</a:t>
            </a:r>
            <a:endParaRPr b="0" i="0" sz="1400" u="none" cap="none" strike="noStrike">
              <a:solidFill>
                <a:srgbClr val="000000"/>
              </a:solidFill>
              <a:latin typeface="Arial"/>
              <a:ea typeface="Arial"/>
              <a:cs typeface="Arial"/>
              <a:sym typeface="Arial"/>
            </a:endParaRPr>
          </a:p>
        </p:txBody>
      </p:sp>
      <p:pic>
        <p:nvPicPr>
          <p:cNvPr descr="Impresora" id="564" name="Google Shape;564;p35"/>
          <p:cNvPicPr preferRelativeResize="0"/>
          <p:nvPr/>
        </p:nvPicPr>
        <p:blipFill rotWithShape="1">
          <a:blip r:embed="rId4">
            <a:alphaModFix/>
          </a:blip>
          <a:srcRect b="0" l="0" r="0" t="0"/>
          <a:stretch/>
        </p:blipFill>
        <p:spPr>
          <a:xfrm>
            <a:off x="5013728" y="2038467"/>
            <a:ext cx="4288927" cy="4466576"/>
          </a:xfrm>
          <a:prstGeom prst="rect">
            <a:avLst/>
          </a:prstGeom>
          <a:noFill/>
          <a:ln>
            <a:noFill/>
          </a:ln>
        </p:spPr>
      </p:pic>
      <p:sp>
        <p:nvSpPr>
          <p:cNvPr id="565" name="Google Shape;565;p35"/>
          <p:cNvSpPr txBox="1"/>
          <p:nvPr/>
        </p:nvSpPr>
        <p:spPr>
          <a:xfrm>
            <a:off x="2712203" y="6385302"/>
            <a:ext cx="90975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https://blog.fox-it.com/2018/04/26/escalating-privileges-with-acls-in-active-directory/</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59"/>
                                        </p:tgtEl>
                                      </p:cBhvr>
                                    </p:animEffect>
                                    <p:set>
                                      <p:cBhvr>
                                        <p:cTn dur="1" fill="hold">
                                          <p:stCondLst>
                                            <p:cond delay="500"/>
                                          </p:stCondLst>
                                        </p:cTn>
                                        <p:tgtEl>
                                          <p:spTgt spid="5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8"/>
                                        </p:tgtEl>
                                      </p:cBhvr>
                                    </p:animEffect>
                                    <p:set>
                                      <p:cBhvr>
                                        <p:cTn dur="1" fill="hold">
                                          <p:stCondLst>
                                            <p:cond delay="500"/>
                                          </p:stCondLst>
                                        </p:cTn>
                                        <p:tgtEl>
                                          <p:spTgt spid="55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57"/>
                                        </p:tgtEl>
                                      </p:cBhvr>
                                    </p:animEffect>
                                    <p:set>
                                      <p:cBhvr>
                                        <p:cTn dur="1" fill="hold">
                                          <p:stCondLst>
                                            <p:cond delay="500"/>
                                          </p:stCondLst>
                                        </p:cTn>
                                        <p:tgtEl>
                                          <p:spTgt spid="5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64"/>
                                        </p:tgtEl>
                                      </p:cBhvr>
                                    </p:animEffect>
                                    <p:set>
                                      <p:cBhvr>
                                        <p:cTn dur="1" fill="hold">
                                          <p:stCondLst>
                                            <p:cond delay="1000"/>
                                          </p:stCondLst>
                                        </p:cTn>
                                        <p:tgtEl>
                                          <p:spTgt spid="5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61"/>
                                        </p:tgtEl>
                                      </p:cBhvr>
                                    </p:animEffect>
                                    <p:set>
                                      <p:cBhvr>
                                        <p:cTn dur="1" fill="hold">
                                          <p:stCondLst>
                                            <p:cond delay="500"/>
                                          </p:stCondLst>
                                        </p:cTn>
                                        <p:tgtEl>
                                          <p:spTgt spid="5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6"/>
          <p:cNvSpPr txBox="1"/>
          <p:nvPr/>
        </p:nvSpPr>
        <p:spPr>
          <a:xfrm>
            <a:off x="263294" y="492441"/>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Windows– ACL -Invoke-ACLPwn</a:t>
            </a:r>
            <a:endParaRPr b="1" i="0" sz="24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90000"/>
              </a:lnSpc>
              <a:spcBef>
                <a:spcPts val="0"/>
              </a:spcBef>
              <a:spcAft>
                <a:spcPts val="0"/>
              </a:spcAft>
              <a:buClr>
                <a:srgbClr val="000000"/>
              </a:buClr>
              <a:buSzPts val="2400"/>
              <a:buFont typeface="Arial"/>
              <a:buNone/>
            </a:pPr>
            <a:r>
              <a:t/>
            </a:r>
            <a:endParaRPr b="1" i="0" sz="2400" u="none" cap="none" strike="noStrike">
              <a:solidFill>
                <a:srgbClr val="000000"/>
              </a:solidFill>
              <a:latin typeface="Helvetica Neue Light"/>
              <a:ea typeface="Helvetica Neue Light"/>
              <a:cs typeface="Helvetica Neue Light"/>
              <a:sym typeface="Helvetica Neue Light"/>
            </a:endParaRPr>
          </a:p>
        </p:txBody>
      </p:sp>
      <p:sp>
        <p:nvSpPr>
          <p:cNvPr id="572" name="Google Shape;572;p36"/>
          <p:cNvSpPr txBox="1"/>
          <p:nvPr/>
        </p:nvSpPr>
        <p:spPr>
          <a:xfrm>
            <a:off x="2774196" y="6488668"/>
            <a:ext cx="74546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https://github.com/fox-it/Invoke-ACLPwn</a:t>
            </a:r>
            <a:endParaRPr b="0" i="0" sz="1800" u="none" cap="none" strike="noStrike">
              <a:solidFill>
                <a:schemeClr val="lt1"/>
              </a:solidFill>
              <a:latin typeface="Arial"/>
              <a:ea typeface="Arial"/>
              <a:cs typeface="Arial"/>
              <a:sym typeface="Arial"/>
            </a:endParaRPr>
          </a:p>
        </p:txBody>
      </p:sp>
      <p:pic>
        <p:nvPicPr>
          <p:cNvPr id="573" name="Google Shape;573;p36"/>
          <p:cNvPicPr preferRelativeResize="0"/>
          <p:nvPr/>
        </p:nvPicPr>
        <p:blipFill rotWithShape="1">
          <a:blip r:embed="rId3">
            <a:alphaModFix/>
          </a:blip>
          <a:srcRect b="0" l="0" r="0" t="0"/>
          <a:stretch/>
        </p:blipFill>
        <p:spPr>
          <a:xfrm>
            <a:off x="610701" y="1410346"/>
            <a:ext cx="10970598" cy="346183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7"/>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Windows– Directorio Activo </a:t>
            </a:r>
            <a:endParaRPr b="0" i="0" sz="2400" u="none" cap="none" strike="noStrike">
              <a:solidFill>
                <a:srgbClr val="000000"/>
              </a:solidFill>
              <a:latin typeface="Arial"/>
              <a:ea typeface="Arial"/>
              <a:cs typeface="Arial"/>
              <a:sym typeface="Arial"/>
            </a:endParaRPr>
          </a:p>
        </p:txBody>
      </p:sp>
      <p:sp>
        <p:nvSpPr>
          <p:cNvPr id="579" name="Google Shape;579;p37"/>
          <p:cNvSpPr txBox="1"/>
          <p:nvPr/>
        </p:nvSpPr>
        <p:spPr>
          <a:xfrm>
            <a:off x="723900" y="1219200"/>
            <a:ext cx="108585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chemeClr val="dk1"/>
                </a:solidFill>
                <a:latin typeface="Arial"/>
                <a:ea typeface="Arial"/>
                <a:cs typeface="Arial"/>
                <a:sym typeface="Arial"/>
              </a:rPr>
              <a:t>Conjunto de maquinas y servidores conectados entre si, dentro de un dominio, en el cual se establecen reglas de convivencia . Estas forman parte de una estructura mas grande llamada forest.</a:t>
            </a:r>
            <a:endParaRPr b="0" i="0" sz="1400" u="none" cap="none" strike="noStrike">
              <a:solidFill>
                <a:srgbClr val="000000"/>
              </a:solidFill>
              <a:latin typeface="Arial"/>
              <a:ea typeface="Arial"/>
              <a:cs typeface="Arial"/>
              <a:sym typeface="Arial"/>
            </a:endParaRPr>
          </a:p>
        </p:txBody>
      </p:sp>
      <p:pic>
        <p:nvPicPr>
          <p:cNvPr id="580" name="Google Shape;580;p37"/>
          <p:cNvPicPr preferRelativeResize="0"/>
          <p:nvPr/>
        </p:nvPicPr>
        <p:blipFill rotWithShape="1">
          <a:blip r:embed="rId3">
            <a:alphaModFix/>
          </a:blip>
          <a:srcRect b="0" l="0" r="0" t="0"/>
          <a:stretch/>
        </p:blipFill>
        <p:spPr>
          <a:xfrm>
            <a:off x="5295900" y="2604195"/>
            <a:ext cx="6286500" cy="3668809"/>
          </a:xfrm>
          <a:prstGeom prst="rect">
            <a:avLst/>
          </a:prstGeom>
          <a:noFill/>
          <a:ln>
            <a:noFill/>
          </a:ln>
        </p:spPr>
      </p:pic>
      <p:sp>
        <p:nvSpPr>
          <p:cNvPr id="581" name="Google Shape;581;p37"/>
          <p:cNvSpPr txBox="1"/>
          <p:nvPr/>
        </p:nvSpPr>
        <p:spPr>
          <a:xfrm>
            <a:off x="323850" y="2604195"/>
            <a:ext cx="4667250" cy="286232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2000"/>
              <a:buFont typeface="Arial"/>
              <a:buChar char="•"/>
            </a:pPr>
            <a:r>
              <a:rPr b="0" i="0" lang="es-ES" sz="2000" u="none" cap="none" strike="noStrike">
                <a:solidFill>
                  <a:schemeClr val="dk1"/>
                </a:solidFill>
                <a:latin typeface="Arial"/>
                <a:ea typeface="Arial"/>
                <a:cs typeface="Arial"/>
                <a:sym typeface="Arial"/>
              </a:rPr>
              <a:t>Domain Controllers</a:t>
            </a:r>
            <a:endParaRPr b="0" i="0" sz="20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s-ES" sz="2000" u="none" cap="none" strike="noStrike">
                <a:solidFill>
                  <a:schemeClr val="dk1"/>
                </a:solidFill>
                <a:latin typeface="Arial"/>
                <a:ea typeface="Arial"/>
                <a:cs typeface="Arial"/>
                <a:sym typeface="Arial"/>
              </a:rPr>
              <a:t>Forests, Trees, Domains</a:t>
            </a:r>
            <a:endParaRPr b="0" i="0" sz="20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s-ES" sz="2000" u="none" cap="none" strike="noStrike">
                <a:solidFill>
                  <a:schemeClr val="dk1"/>
                </a:solidFill>
                <a:latin typeface="Arial"/>
                <a:ea typeface="Arial"/>
                <a:cs typeface="Arial"/>
                <a:sym typeface="Arial"/>
              </a:rPr>
              <a:t>Users + Groups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s-ES" sz="2000" u="none" cap="none" strike="noStrike">
                <a:solidFill>
                  <a:schemeClr val="dk1"/>
                </a:solidFill>
                <a:latin typeface="Arial"/>
                <a:ea typeface="Arial"/>
                <a:cs typeface="Arial"/>
                <a:sym typeface="Arial"/>
              </a:rPr>
              <a:t>Domain Services</a:t>
            </a:r>
            <a:endParaRPr b="0" i="0" sz="20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s-ES" sz="2000" u="none" cap="none" strike="noStrike">
                <a:solidFill>
                  <a:schemeClr val="dk1"/>
                </a:solidFill>
                <a:latin typeface="Arial"/>
                <a:ea typeface="Arial"/>
                <a:cs typeface="Arial"/>
                <a:sym typeface="Arial"/>
              </a:rPr>
              <a:t>Policies (GPO)</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s-ES" sz="2000" u="none" cap="none" strike="noStrike">
                <a:solidFill>
                  <a:schemeClr val="dk1"/>
                </a:solidFill>
                <a:latin typeface="Arial"/>
                <a:ea typeface="Arial"/>
                <a:cs typeface="Arial"/>
                <a:sym typeface="Arial"/>
              </a:rPr>
              <a:t>Locales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s-ES" sz="2000" u="none" cap="none" strike="noStrike">
                <a:solidFill>
                  <a:schemeClr val="dk1"/>
                </a:solidFill>
                <a:latin typeface="Arial"/>
                <a:ea typeface="Arial"/>
                <a:cs typeface="Arial"/>
                <a:sym typeface="Arial"/>
              </a:rPr>
              <a:t>Sitios AD</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s-ES" sz="2000" u="none" cap="none" strike="noStrike">
                <a:solidFill>
                  <a:schemeClr val="dk1"/>
                </a:solidFill>
                <a:latin typeface="Arial"/>
                <a:ea typeface="Arial"/>
                <a:cs typeface="Arial"/>
                <a:sym typeface="Arial"/>
              </a:rPr>
              <a:t>Dominios AD</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s-ES" sz="2000" u="none" cap="none" strike="noStrike">
                <a:solidFill>
                  <a:schemeClr val="dk1"/>
                </a:solidFill>
                <a:latin typeface="Arial"/>
                <a:ea typeface="Arial"/>
                <a:cs typeface="Arial"/>
                <a:sym typeface="Arial"/>
              </a:rPr>
              <a:t>Unidades organizativas AD</a:t>
            </a:r>
            <a:endParaRPr b="0" i="0" sz="1400" u="none" cap="none" strike="noStrike">
              <a:solidFill>
                <a:srgbClr val="000000"/>
              </a:solidFill>
              <a:latin typeface="Arial"/>
              <a:ea typeface="Arial"/>
              <a:cs typeface="Arial"/>
              <a:sym typeface="Arial"/>
            </a:endParaRPr>
          </a:p>
        </p:txBody>
      </p:sp>
      <p:sp>
        <p:nvSpPr>
          <p:cNvPr id="582" name="Google Shape;582;p37"/>
          <p:cNvSpPr txBox="1"/>
          <p:nvPr/>
        </p:nvSpPr>
        <p:spPr>
          <a:xfrm>
            <a:off x="2743200" y="6273004"/>
            <a:ext cx="853440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https://techdirectarchive.com/2020/04/11/what-is-active-directory-forest-trees-and-domain/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8"/>
          <p:cNvSpPr txBox="1"/>
          <p:nvPr>
            <p:ph type="title"/>
          </p:nvPr>
        </p:nvSpPr>
        <p:spPr>
          <a:xfrm>
            <a:off x="838080" y="365040"/>
            <a:ext cx="10515240" cy="132516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000000"/>
              </a:buClr>
              <a:buSzPts val="2400"/>
              <a:buFont typeface="Helvetica Neue Light"/>
              <a:buNone/>
            </a:pPr>
            <a:r>
              <a:rPr b="1" lang="es-ES" sz="2400">
                <a:solidFill>
                  <a:srgbClr val="000000"/>
                </a:solidFill>
                <a:latin typeface="Helvetica Neue Light"/>
                <a:ea typeface="Helvetica Neue Light"/>
                <a:cs typeface="Helvetica Neue Light"/>
                <a:sym typeface="Helvetica Neue Light"/>
              </a:rPr>
              <a:t>D2 – Sistemas Windows– Powershell</a:t>
            </a:r>
            <a:br>
              <a:rPr lang="es-ES">
                <a:solidFill>
                  <a:srgbClr val="000000"/>
                </a:solidFill>
              </a:rPr>
            </a:br>
            <a:endParaRPr/>
          </a:p>
        </p:txBody>
      </p:sp>
      <p:sp>
        <p:nvSpPr>
          <p:cNvPr id="588" name="Google Shape;588;p38"/>
          <p:cNvSpPr txBox="1"/>
          <p:nvPr>
            <p:ph idx="1" type="subTitle"/>
          </p:nvPr>
        </p:nvSpPr>
        <p:spPr>
          <a:xfrm>
            <a:off x="342780" y="1690200"/>
            <a:ext cx="6000870" cy="251784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2400"/>
              <a:buFont typeface="Arial"/>
              <a:buNone/>
            </a:pPr>
            <a:r>
              <a:rPr b="0" i="0" lang="es-ES" sz="2400" u="none" cap="none" strike="noStrike">
                <a:solidFill>
                  <a:schemeClr val="dk1"/>
                </a:solidFill>
                <a:latin typeface="Arial"/>
                <a:ea typeface="Arial"/>
                <a:cs typeface="Arial"/>
                <a:sym typeface="Arial"/>
              </a:rPr>
              <a:t>Interfaz de consola </a:t>
            </a:r>
            <a:endParaRPr/>
          </a:p>
          <a:p>
            <a:pPr indent="0" lvl="0" marL="0" marR="0" rtl="0" algn="l">
              <a:lnSpc>
                <a:spcPct val="90000"/>
              </a:lnSpc>
              <a:spcBef>
                <a:spcPts val="0"/>
              </a:spcBef>
              <a:spcAft>
                <a:spcPts val="0"/>
              </a:spcAft>
              <a:buClr>
                <a:schemeClr val="dk1"/>
              </a:buClr>
              <a:buSzPts val="2400"/>
              <a:buFont typeface="Arial"/>
              <a:buNone/>
            </a:pPr>
            <a:r>
              <a:rPr b="0" i="0" lang="es-ES" sz="2400" u="none" cap="none" strike="noStrike">
                <a:solidFill>
                  <a:schemeClr val="dk1"/>
                </a:solidFill>
                <a:latin typeface="Arial"/>
                <a:ea typeface="Arial"/>
                <a:cs typeface="Arial"/>
                <a:sym typeface="Arial"/>
              </a:rPr>
              <a:t>Multiplataforma </a:t>
            </a:r>
            <a:endParaRPr/>
          </a:p>
          <a:p>
            <a:pPr indent="0" lvl="0" marL="0" marR="0" rtl="0" algn="l">
              <a:lnSpc>
                <a:spcPct val="90000"/>
              </a:lnSpc>
              <a:spcBef>
                <a:spcPts val="0"/>
              </a:spcBef>
              <a:spcAft>
                <a:spcPts val="0"/>
              </a:spcAft>
              <a:buClr>
                <a:schemeClr val="dk1"/>
              </a:buClr>
              <a:buSzPts val="2400"/>
              <a:buFont typeface="Arial"/>
              <a:buNone/>
            </a:pPr>
            <a:r>
              <a:rPr b="0" i="0" lang="es-ES" sz="2400" u="none" cap="none" strike="noStrike">
                <a:solidFill>
                  <a:schemeClr val="dk1"/>
                </a:solidFill>
                <a:latin typeface="Arial"/>
                <a:ea typeface="Arial"/>
                <a:cs typeface="Arial"/>
                <a:sym typeface="Arial"/>
              </a:rPr>
              <a:t>Orientada a objetos</a:t>
            </a:r>
            <a:endParaRPr/>
          </a:p>
          <a:p>
            <a:pPr indent="0" lvl="0" marL="0" marR="0" rtl="0" algn="l">
              <a:lnSpc>
                <a:spcPct val="90000"/>
              </a:lnSpc>
              <a:spcBef>
                <a:spcPts val="0"/>
              </a:spcBef>
              <a:spcAft>
                <a:spcPts val="0"/>
              </a:spcAft>
              <a:buClr>
                <a:schemeClr val="dk1"/>
              </a:buClr>
              <a:buSzPts val="2400"/>
              <a:buFont typeface="Arial"/>
              <a:buNone/>
            </a:pPr>
            <a:r>
              <a:rPr b="0" i="0" lang="es-ES" sz="2400" u="none" cap="none" strike="noStrike">
                <a:solidFill>
                  <a:schemeClr val="dk1"/>
                </a:solidFill>
                <a:latin typeface="Arial"/>
                <a:ea typeface="Arial"/>
                <a:cs typeface="Arial"/>
                <a:sym typeface="Arial"/>
              </a:rPr>
              <a:t>Trabaja con sistema operativo de Windows y también con programas de Microsoft como SQL Server, Exchange o IIS </a:t>
            </a:r>
            <a:endParaRPr/>
          </a:p>
          <a:p>
            <a:pPr indent="0" lvl="0" marL="0" marR="0" rtl="0" algn="l">
              <a:lnSpc>
                <a:spcPct val="90000"/>
              </a:lnSpc>
              <a:spcBef>
                <a:spcPts val="0"/>
              </a:spcBef>
              <a:spcAft>
                <a:spcPts val="0"/>
              </a:spcAft>
              <a:buClr>
                <a:schemeClr val="dk1"/>
              </a:buClr>
              <a:buSzPts val="4400"/>
              <a:buFont typeface="Arial"/>
              <a:buNone/>
            </a:pPr>
            <a:r>
              <a:t/>
            </a:r>
            <a:endParaRPr b="0" i="0" sz="4400" u="none" cap="none" strike="noStrike">
              <a:solidFill>
                <a:schemeClr val="dk1"/>
              </a:solidFill>
              <a:latin typeface="Arial"/>
              <a:ea typeface="Arial"/>
              <a:cs typeface="Arial"/>
              <a:sym typeface="Arial"/>
            </a:endParaRPr>
          </a:p>
        </p:txBody>
      </p:sp>
      <p:pic>
        <p:nvPicPr>
          <p:cNvPr id="589" name="Google Shape;589;p38"/>
          <p:cNvPicPr preferRelativeResize="0"/>
          <p:nvPr/>
        </p:nvPicPr>
        <p:blipFill rotWithShape="1">
          <a:blip r:embed="rId3">
            <a:alphaModFix/>
          </a:blip>
          <a:srcRect b="0" l="0" r="0" t="0"/>
          <a:stretch/>
        </p:blipFill>
        <p:spPr>
          <a:xfrm>
            <a:off x="867780" y="4057650"/>
            <a:ext cx="11127370" cy="2165178"/>
          </a:xfrm>
          <a:prstGeom prst="rect">
            <a:avLst/>
          </a:prstGeom>
          <a:noFill/>
          <a:ln>
            <a:noFill/>
          </a:ln>
        </p:spPr>
      </p:pic>
      <p:pic>
        <p:nvPicPr>
          <p:cNvPr id="590" name="Google Shape;590;p38"/>
          <p:cNvPicPr preferRelativeResize="0"/>
          <p:nvPr/>
        </p:nvPicPr>
        <p:blipFill rotWithShape="1">
          <a:blip r:embed="rId4">
            <a:alphaModFix/>
          </a:blip>
          <a:srcRect b="0" l="0" r="0" t="0"/>
          <a:stretch/>
        </p:blipFill>
        <p:spPr>
          <a:xfrm>
            <a:off x="5803420" y="1181100"/>
            <a:ext cx="6045200" cy="2019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9"/>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Windows– CMD</a:t>
            </a:r>
            <a:endParaRPr b="0" i="0" sz="2400" u="none" cap="none" strike="noStrike">
              <a:solidFill>
                <a:srgbClr val="000000"/>
              </a:solidFill>
              <a:latin typeface="Arial"/>
              <a:ea typeface="Arial"/>
              <a:cs typeface="Arial"/>
              <a:sym typeface="Arial"/>
            </a:endParaRPr>
          </a:p>
        </p:txBody>
      </p:sp>
      <p:sp>
        <p:nvSpPr>
          <p:cNvPr id="597" name="Google Shape;597;p39"/>
          <p:cNvSpPr txBox="1"/>
          <p:nvPr/>
        </p:nvSpPr>
        <p:spPr>
          <a:xfrm>
            <a:off x="480271" y="2623903"/>
            <a:ext cx="5425230" cy="2031325"/>
          </a:xfrm>
          <a:prstGeom prst="rect">
            <a:avLst/>
          </a:prstGeom>
          <a:noFill/>
          <a:ln>
            <a:noFill/>
          </a:ln>
        </p:spPr>
        <p:txBody>
          <a:bodyPr anchorCtr="0" anchor="t" bIns="45700" lIns="91425" spcFirstLastPara="1" rIns="91425" wrap="square" tIns="45700">
            <a:spAutoFit/>
          </a:bodyPr>
          <a:lstStyle/>
          <a:p>
            <a:pPr indent="0" lvl="1" marL="457200" marR="0" rtl="0" algn="l">
              <a:lnSpc>
                <a:spcPct val="100000"/>
              </a:lnSpc>
              <a:spcBef>
                <a:spcPts val="0"/>
              </a:spcBef>
              <a:spcAft>
                <a:spcPts val="0"/>
              </a:spcAft>
              <a:buClr>
                <a:srgbClr val="000000"/>
              </a:buClr>
              <a:buSzPts val="2400"/>
              <a:buFont typeface="Arial"/>
              <a:buNone/>
            </a:pPr>
            <a:r>
              <a:rPr b="0" i="0" lang="es-ES" sz="2400" u="none" cap="none" strike="noStrike">
                <a:solidFill>
                  <a:schemeClr val="dk1"/>
                </a:solidFill>
                <a:latin typeface="Arial"/>
                <a:ea typeface="Arial"/>
                <a:cs typeface="Arial"/>
                <a:sym typeface="Arial"/>
              </a:rPr>
              <a:t>lanza comandos básicos y preparar scripts relativamente sencillos</a:t>
            </a:r>
            <a:endParaRPr b="0" i="0" sz="1400" u="none" cap="none" strike="noStrike">
              <a:solidFill>
                <a:srgbClr val="000000"/>
              </a:solidFill>
              <a:latin typeface="Arial"/>
              <a:ea typeface="Arial"/>
              <a:cs typeface="Arial"/>
              <a:sym typeface="Arial"/>
            </a:endParaRPr>
          </a:p>
          <a:p>
            <a:pPr indent="-171450" lvl="1" marL="7429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98" name="Google Shape;598;p39"/>
          <p:cNvPicPr preferRelativeResize="0"/>
          <p:nvPr/>
        </p:nvPicPr>
        <p:blipFill rotWithShape="1">
          <a:blip r:embed="rId3">
            <a:alphaModFix/>
          </a:blip>
          <a:srcRect b="0" l="0" r="0" t="0"/>
          <a:stretch/>
        </p:blipFill>
        <p:spPr>
          <a:xfrm>
            <a:off x="5336329" y="1185427"/>
            <a:ext cx="6375400" cy="44871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
          <p:cNvSpPr/>
          <p:nvPr/>
        </p:nvSpPr>
        <p:spPr>
          <a:xfrm>
            <a:off x="6350000" y="6349520"/>
            <a:ext cx="564558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ES" sz="1800" u="sng" cap="none" strike="noStrike">
                <a:solidFill>
                  <a:srgbClr val="00B0F0"/>
                </a:solidFill>
                <a:latin typeface="Arial"/>
                <a:ea typeface="Arial"/>
                <a:cs typeface="Arial"/>
                <a:sym typeface="Arial"/>
                <a:hlinkClick r:id="rId3">
                  <a:extLst>
                    <a:ext uri="{A12FA001-AC4F-418D-AE19-62706E023703}">
                      <ahyp:hlinkClr val="tx"/>
                    </a:ext>
                  </a:extLst>
                </a:hlinkClick>
              </a:rPr>
              <a:t>https://www.youtube.com/watch?v=PSnGuvylWBI</a:t>
            </a:r>
            <a:endParaRPr b="1" i="0" sz="1800" u="none" cap="none" strike="noStrike">
              <a:solidFill>
                <a:srgbClr val="00B0F0"/>
              </a:solidFill>
              <a:latin typeface="Arial"/>
              <a:ea typeface="Arial"/>
              <a:cs typeface="Arial"/>
              <a:sym typeface="Arial"/>
            </a:endParaRPr>
          </a:p>
        </p:txBody>
      </p:sp>
      <p:pic>
        <p:nvPicPr>
          <p:cNvPr id="203" name="Google Shape;203;p4"/>
          <p:cNvPicPr preferRelativeResize="0"/>
          <p:nvPr/>
        </p:nvPicPr>
        <p:blipFill rotWithShape="1">
          <a:blip r:embed="rId4">
            <a:alphaModFix/>
          </a:blip>
          <a:srcRect b="0" l="0" r="0" t="0"/>
          <a:stretch/>
        </p:blipFill>
        <p:spPr>
          <a:xfrm>
            <a:off x="377685" y="293857"/>
            <a:ext cx="11178209" cy="58218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2" name="Shape 602"/>
        <p:cNvGrpSpPr/>
        <p:nvPr/>
      </p:nvGrpSpPr>
      <p:grpSpPr>
        <a:xfrm>
          <a:off x="0" y="0"/>
          <a:ext cx="0" cy="0"/>
          <a:chOff x="0" y="0"/>
          <a:chExt cx="0" cy="0"/>
        </a:xfrm>
      </p:grpSpPr>
      <p:sp>
        <p:nvSpPr>
          <p:cNvPr id="603" name="Google Shape;603;p40"/>
          <p:cNvSpPr/>
          <p:nvPr/>
        </p:nvSpPr>
        <p:spPr>
          <a:xfrm>
            <a:off x="1046415" y="1206206"/>
            <a:ext cx="7122268" cy="6606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04" name="Google Shape;604;p40"/>
          <p:cNvSpPr/>
          <p:nvPr/>
        </p:nvSpPr>
        <p:spPr>
          <a:xfrm>
            <a:off x="5923721" y="4894879"/>
            <a:ext cx="51285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D4D4D4"/>
                </a:solidFill>
                <a:latin typeface="Arial"/>
                <a:ea typeface="Arial"/>
                <a:cs typeface="Arial"/>
                <a:sym typeface="Arial"/>
              </a:rPr>
              <a:t>D4 – Sistemas MacOS</a:t>
            </a:r>
            <a:endParaRPr b="0" i="0" sz="2400" u="none" cap="none" strike="noStrike">
              <a:solidFill>
                <a:srgbClr val="D4D4D4"/>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41"/>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D2 – Sistemas MacOS– Sistema de ficheros</a:t>
            </a:r>
            <a:endParaRPr b="0" i="0" sz="2400" u="none" cap="none" strike="noStrike">
              <a:solidFill>
                <a:srgbClr val="000000"/>
              </a:solidFill>
              <a:latin typeface="Arial"/>
              <a:ea typeface="Arial"/>
              <a:cs typeface="Arial"/>
              <a:sym typeface="Arial"/>
            </a:endParaRPr>
          </a:p>
        </p:txBody>
      </p:sp>
      <p:pic>
        <p:nvPicPr>
          <p:cNvPr id="610" name="Google Shape;610;p41"/>
          <p:cNvPicPr preferRelativeResize="0"/>
          <p:nvPr/>
        </p:nvPicPr>
        <p:blipFill rotWithShape="1">
          <a:blip r:embed="rId3">
            <a:alphaModFix/>
          </a:blip>
          <a:srcRect b="0" l="0" r="0" t="0"/>
          <a:stretch/>
        </p:blipFill>
        <p:spPr>
          <a:xfrm>
            <a:off x="185195" y="1043797"/>
            <a:ext cx="12006805" cy="2071493"/>
          </a:xfrm>
          <a:prstGeom prst="rect">
            <a:avLst/>
          </a:prstGeom>
          <a:noFill/>
          <a:ln>
            <a:noFill/>
          </a:ln>
        </p:spPr>
      </p:pic>
      <p:pic>
        <p:nvPicPr>
          <p:cNvPr id="611" name="Google Shape;611;p41"/>
          <p:cNvPicPr preferRelativeResize="0"/>
          <p:nvPr/>
        </p:nvPicPr>
        <p:blipFill rotWithShape="1">
          <a:blip r:embed="rId4">
            <a:alphaModFix/>
          </a:blip>
          <a:srcRect b="0" l="0" r="0" t="0"/>
          <a:stretch/>
        </p:blipFill>
        <p:spPr>
          <a:xfrm>
            <a:off x="2729374" y="3645558"/>
            <a:ext cx="4927600" cy="2006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5" name="Shape 615"/>
        <p:cNvGrpSpPr/>
        <p:nvPr/>
      </p:nvGrpSpPr>
      <p:grpSpPr>
        <a:xfrm>
          <a:off x="0" y="0"/>
          <a:ext cx="0" cy="0"/>
          <a:chOff x="0" y="0"/>
          <a:chExt cx="0" cy="0"/>
        </a:xfrm>
      </p:grpSpPr>
      <p:sp>
        <p:nvSpPr>
          <p:cNvPr id="616" name="Google Shape;616;p42"/>
          <p:cNvSpPr/>
          <p:nvPr/>
        </p:nvSpPr>
        <p:spPr>
          <a:xfrm>
            <a:off x="1046415" y="1206206"/>
            <a:ext cx="7122268" cy="6606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17" name="Google Shape;617;p42"/>
          <p:cNvSpPr/>
          <p:nvPr/>
        </p:nvSpPr>
        <p:spPr>
          <a:xfrm>
            <a:off x="5923721" y="4894879"/>
            <a:ext cx="512859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D4D4D4"/>
                </a:solidFill>
                <a:latin typeface="Arial"/>
                <a:ea typeface="Arial"/>
                <a:cs typeface="Arial"/>
                <a:sym typeface="Arial"/>
              </a:rPr>
              <a:t>D5 – Cloud</a:t>
            </a:r>
            <a:endParaRPr b="0" i="0" sz="2400" u="none" cap="none" strike="noStrike">
              <a:solidFill>
                <a:srgbClr val="D4D4D4"/>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3"/>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D5 – Cloud -AWS </a:t>
            </a:r>
            <a:endParaRPr b="0" i="0" sz="2400" u="none" cap="none" strike="noStrike">
              <a:solidFill>
                <a:srgbClr val="000000"/>
              </a:solidFill>
              <a:latin typeface="Arial"/>
              <a:ea typeface="Arial"/>
              <a:cs typeface="Arial"/>
              <a:sym typeface="Arial"/>
            </a:endParaRPr>
          </a:p>
        </p:txBody>
      </p:sp>
      <p:sp>
        <p:nvSpPr>
          <p:cNvPr id="623" name="Google Shape;623;p43"/>
          <p:cNvSpPr txBox="1"/>
          <p:nvPr/>
        </p:nvSpPr>
        <p:spPr>
          <a:xfrm>
            <a:off x="333467" y="1190203"/>
            <a:ext cx="85758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chemeClr val="dk1"/>
                </a:solidFill>
                <a:latin typeface="Arial"/>
                <a:ea typeface="Arial"/>
                <a:cs typeface="Arial"/>
                <a:sym typeface="Arial"/>
              </a:rPr>
              <a:t>Conjunto de servicios que ofrece amazon de forma remota. Almacenamiento , </a:t>
            </a:r>
            <a:r>
              <a:rPr lang="es-ES" sz="2400">
                <a:solidFill>
                  <a:schemeClr val="dk1"/>
                </a:solidFill>
              </a:rPr>
              <a:t>máquinas</a:t>
            </a:r>
            <a:r>
              <a:rPr b="0" i="0" lang="es-ES" sz="2400" u="none" cap="none" strike="noStrike">
                <a:solidFill>
                  <a:schemeClr val="dk1"/>
                </a:solidFill>
                <a:latin typeface="Arial"/>
                <a:ea typeface="Arial"/>
                <a:cs typeface="Arial"/>
                <a:sym typeface="Arial"/>
              </a:rPr>
              <a:t> virtuales, desarrollo de aplicaciones móviles</a:t>
            </a:r>
            <a:r>
              <a:rPr lang="es-ES" sz="2400">
                <a:solidFill>
                  <a:schemeClr val="dk1"/>
                </a:solidFill>
              </a:rPr>
              <a:t>, etc.</a:t>
            </a:r>
            <a:endParaRPr b="0" i="0" sz="1400" u="none" cap="none" strike="noStrike">
              <a:solidFill>
                <a:srgbClr val="000000"/>
              </a:solidFill>
              <a:latin typeface="Arial"/>
              <a:ea typeface="Arial"/>
              <a:cs typeface="Arial"/>
              <a:sym typeface="Arial"/>
            </a:endParaRPr>
          </a:p>
        </p:txBody>
      </p:sp>
      <p:pic>
        <p:nvPicPr>
          <p:cNvPr id="624" name="Google Shape;624;p43"/>
          <p:cNvPicPr preferRelativeResize="0"/>
          <p:nvPr/>
        </p:nvPicPr>
        <p:blipFill rotWithShape="1">
          <a:blip r:embed="rId3">
            <a:alphaModFix/>
          </a:blip>
          <a:srcRect b="0" l="0" r="0" t="0"/>
          <a:stretch/>
        </p:blipFill>
        <p:spPr>
          <a:xfrm>
            <a:off x="2605902" y="2540315"/>
            <a:ext cx="3020746" cy="2527357"/>
          </a:xfrm>
          <a:prstGeom prst="rect">
            <a:avLst/>
          </a:prstGeom>
          <a:noFill/>
          <a:ln>
            <a:noFill/>
          </a:ln>
        </p:spPr>
      </p:pic>
      <p:pic>
        <p:nvPicPr>
          <p:cNvPr id="625" name="Google Shape;625;p43"/>
          <p:cNvPicPr preferRelativeResize="0"/>
          <p:nvPr/>
        </p:nvPicPr>
        <p:blipFill rotWithShape="1">
          <a:blip r:embed="rId4">
            <a:alphaModFix/>
          </a:blip>
          <a:srcRect b="0" l="0" r="0" t="0"/>
          <a:stretch/>
        </p:blipFill>
        <p:spPr>
          <a:xfrm>
            <a:off x="8991025" y="2083489"/>
            <a:ext cx="2867508" cy="1720505"/>
          </a:xfrm>
          <a:prstGeom prst="rect">
            <a:avLst/>
          </a:prstGeom>
          <a:noFill/>
          <a:ln>
            <a:noFill/>
          </a:ln>
        </p:spPr>
      </p:pic>
      <p:pic>
        <p:nvPicPr>
          <p:cNvPr id="626" name="Google Shape;626;p43"/>
          <p:cNvPicPr preferRelativeResize="0"/>
          <p:nvPr/>
        </p:nvPicPr>
        <p:blipFill rotWithShape="1">
          <a:blip r:embed="rId5">
            <a:alphaModFix/>
          </a:blip>
          <a:srcRect b="0" l="0" r="0" t="0"/>
          <a:stretch/>
        </p:blipFill>
        <p:spPr>
          <a:xfrm>
            <a:off x="257188" y="3917876"/>
            <a:ext cx="2459182" cy="1844386"/>
          </a:xfrm>
          <a:prstGeom prst="rect">
            <a:avLst/>
          </a:prstGeom>
          <a:noFill/>
          <a:ln>
            <a:noFill/>
          </a:ln>
        </p:spPr>
      </p:pic>
      <p:pic>
        <p:nvPicPr>
          <p:cNvPr id="627" name="Google Shape;627;p43"/>
          <p:cNvPicPr preferRelativeResize="0"/>
          <p:nvPr/>
        </p:nvPicPr>
        <p:blipFill rotWithShape="1">
          <a:blip r:embed="rId6">
            <a:alphaModFix/>
          </a:blip>
          <a:srcRect b="0" l="0" r="0" t="0"/>
          <a:stretch/>
        </p:blipFill>
        <p:spPr>
          <a:xfrm>
            <a:off x="8000998" y="4373032"/>
            <a:ext cx="3810001" cy="1888067"/>
          </a:xfrm>
          <a:prstGeom prst="rect">
            <a:avLst/>
          </a:prstGeom>
          <a:noFill/>
          <a:ln>
            <a:noFill/>
          </a:ln>
        </p:spPr>
      </p:pic>
      <p:pic>
        <p:nvPicPr>
          <p:cNvPr id="628" name="Google Shape;628;p43"/>
          <p:cNvPicPr preferRelativeResize="0"/>
          <p:nvPr/>
        </p:nvPicPr>
        <p:blipFill rotWithShape="1">
          <a:blip r:embed="rId7">
            <a:alphaModFix/>
          </a:blip>
          <a:srcRect b="0" l="0" r="0" t="0"/>
          <a:stretch/>
        </p:blipFill>
        <p:spPr>
          <a:xfrm>
            <a:off x="6148134" y="2034876"/>
            <a:ext cx="2053637" cy="2053637"/>
          </a:xfrm>
          <a:prstGeom prst="rect">
            <a:avLst/>
          </a:prstGeom>
          <a:noFill/>
          <a:ln>
            <a:noFill/>
          </a:ln>
        </p:spPr>
      </p:pic>
      <p:pic>
        <p:nvPicPr>
          <p:cNvPr id="629" name="Google Shape;629;p43"/>
          <p:cNvPicPr preferRelativeResize="0"/>
          <p:nvPr/>
        </p:nvPicPr>
        <p:blipFill rotWithShape="1">
          <a:blip r:embed="rId8">
            <a:alphaModFix/>
          </a:blip>
          <a:srcRect b="0" l="0" r="0" t="0"/>
          <a:stretch/>
        </p:blipFill>
        <p:spPr>
          <a:xfrm>
            <a:off x="4998421" y="4119876"/>
            <a:ext cx="2195158" cy="219515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4"/>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D5 – Cloud -AWS </a:t>
            </a:r>
            <a:endParaRPr b="0" i="0" sz="2400" u="none" cap="none" strike="noStrike">
              <a:solidFill>
                <a:srgbClr val="000000"/>
              </a:solidFill>
              <a:latin typeface="Arial"/>
              <a:ea typeface="Arial"/>
              <a:cs typeface="Arial"/>
              <a:sym typeface="Arial"/>
            </a:endParaRPr>
          </a:p>
        </p:txBody>
      </p:sp>
      <p:sp>
        <p:nvSpPr>
          <p:cNvPr id="636" name="Google Shape;636;p44"/>
          <p:cNvSpPr txBox="1"/>
          <p:nvPr/>
        </p:nvSpPr>
        <p:spPr>
          <a:xfrm>
            <a:off x="480271" y="1248508"/>
            <a:ext cx="9126415" cy="4745915"/>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2400"/>
              <a:buFont typeface="Arial"/>
              <a:buChar char="•"/>
            </a:pPr>
            <a:r>
              <a:rPr b="1" i="0" lang="es-ES" sz="2400" u="none" cap="none" strike="noStrike">
                <a:solidFill>
                  <a:srgbClr val="000000"/>
                </a:solidFill>
                <a:latin typeface="Helvetica Neue Light"/>
                <a:ea typeface="Helvetica Neue Light"/>
                <a:cs typeface="Helvetica Neue Light"/>
                <a:sym typeface="Helvetica Neue Light"/>
              </a:rPr>
              <a:t>Cloud computing </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000000"/>
              </a:buClr>
              <a:buSzPts val="2400"/>
              <a:buFont typeface="Arial"/>
              <a:buChar char="•"/>
            </a:pPr>
            <a:r>
              <a:rPr b="1" i="0" lang="es-ES" sz="2400" u="none" cap="none" strike="noStrike">
                <a:solidFill>
                  <a:srgbClr val="000000"/>
                </a:solidFill>
                <a:latin typeface="Helvetica Neue Light"/>
                <a:ea typeface="Helvetica Neue Light"/>
                <a:cs typeface="Helvetica Neue Light"/>
                <a:sym typeface="Helvetica Neue Light"/>
              </a:rPr>
              <a:t>Bases de datos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000000"/>
              </a:buClr>
              <a:buSzPts val="2400"/>
              <a:buFont typeface="Arial"/>
              <a:buChar char="•"/>
            </a:pPr>
            <a:r>
              <a:rPr b="1" i="0" lang="es-ES" sz="2400" u="none" cap="none" strike="noStrike">
                <a:solidFill>
                  <a:srgbClr val="000000"/>
                </a:solidFill>
                <a:latin typeface="Helvetica Neue Light"/>
                <a:ea typeface="Helvetica Neue Light"/>
                <a:cs typeface="Helvetica Neue Light"/>
                <a:sym typeface="Helvetica Neue Light"/>
              </a:rPr>
              <a:t>Creación de redes virtuales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000000"/>
              </a:buClr>
              <a:buSzPts val="2400"/>
              <a:buFont typeface="Arial"/>
              <a:buChar char="•"/>
            </a:pPr>
            <a:r>
              <a:rPr b="1" i="0" lang="es-ES" sz="2400" u="none" cap="none" strike="noStrike">
                <a:solidFill>
                  <a:srgbClr val="000000"/>
                </a:solidFill>
                <a:latin typeface="Helvetica Neue Light"/>
                <a:ea typeface="Helvetica Neue Light"/>
                <a:cs typeface="Helvetica Neue Light"/>
                <a:sym typeface="Helvetica Neue Light"/>
              </a:rPr>
              <a:t>Aplicaciones empresariales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000000"/>
              </a:buClr>
              <a:buSzPts val="2400"/>
              <a:buFont typeface="Arial"/>
              <a:buChar char="•"/>
            </a:pPr>
            <a:r>
              <a:rPr b="1" i="0" lang="es-ES" sz="2400" u="none" cap="none" strike="noStrike">
                <a:solidFill>
                  <a:srgbClr val="000000"/>
                </a:solidFill>
                <a:latin typeface="Helvetica Neue Light"/>
                <a:ea typeface="Helvetica Neue Light"/>
                <a:cs typeface="Helvetica Neue Light"/>
                <a:sym typeface="Helvetica Neue Light"/>
              </a:rPr>
              <a:t>Almacenamiento y gestores de contenido</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000000"/>
              </a:buClr>
              <a:buSzPts val="2400"/>
              <a:buFont typeface="Arial"/>
              <a:buChar char="•"/>
            </a:pPr>
            <a:r>
              <a:rPr b="1" i="0" lang="es-ES" sz="2400" u="none" cap="none" strike="noStrike">
                <a:solidFill>
                  <a:srgbClr val="000000"/>
                </a:solidFill>
                <a:latin typeface="Helvetica Neue Light"/>
                <a:ea typeface="Helvetica Neue Light"/>
                <a:cs typeface="Helvetica Neue Light"/>
                <a:sym typeface="Helvetica Neue Light"/>
              </a:rPr>
              <a:t>inteligencia de negocios : </a:t>
            </a:r>
            <a:r>
              <a:rPr b="0" i="0" lang="es-ES" sz="2400" u="none" cap="none" strike="noStrike">
                <a:solidFill>
                  <a:srgbClr val="000000"/>
                </a:solidFill>
                <a:latin typeface="Helvetica Neue Light"/>
                <a:ea typeface="Helvetica Neue Light"/>
                <a:cs typeface="Helvetica Neue Light"/>
                <a:sym typeface="Helvetica Neue Light"/>
              </a:rPr>
              <a:t>sistemas para análisis de datos empresariales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000000"/>
              </a:buClr>
              <a:buSzPts val="2400"/>
              <a:buFont typeface="Arial"/>
              <a:buChar char="•"/>
            </a:pPr>
            <a:r>
              <a:rPr b="1" i="0" lang="es-ES" sz="2400" u="none" cap="none" strike="noStrike">
                <a:solidFill>
                  <a:srgbClr val="000000"/>
                </a:solidFill>
                <a:latin typeface="Helvetica Neue Light"/>
                <a:ea typeface="Helvetica Neue Light"/>
                <a:cs typeface="Helvetica Neue Light"/>
                <a:sym typeface="Helvetica Neue Light"/>
              </a:rPr>
              <a:t>Gestión de aplicaciones móviles: </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000000"/>
              </a:buClr>
              <a:buSzPts val="2400"/>
              <a:buFont typeface="Arial"/>
              <a:buChar char="•"/>
            </a:pPr>
            <a:r>
              <a:rPr b="1" i="0" lang="es-ES" sz="2400" u="none" cap="none" strike="noStrike">
                <a:solidFill>
                  <a:srgbClr val="000000"/>
                </a:solidFill>
                <a:latin typeface="Helvetica Neue Light"/>
                <a:ea typeface="Helvetica Neue Light"/>
                <a:cs typeface="Helvetica Neue Light"/>
                <a:sym typeface="Helvetica Neue Light"/>
              </a:rPr>
              <a:t>Internet de las cosas (Internet of Things, </a:t>
            </a:r>
            <a:r>
              <a:rPr b="1" i="0" lang="es-ES" sz="2400" u="sng" cap="none" strike="noStrike">
                <a:solidFill>
                  <a:srgbClr val="000000"/>
                </a:solidFill>
                <a:latin typeface="Helvetica Neue Light"/>
                <a:ea typeface="Helvetica Neue Light"/>
                <a:cs typeface="Helvetica Neue Light"/>
                <a:sym typeface="Helvetica Neue Light"/>
                <a:hlinkClick r:id="rId3">
                  <a:extLst>
                    <a:ext uri="{A12FA001-AC4F-418D-AE19-62706E023703}">
                      <ahyp:hlinkClr val="tx"/>
                    </a:ext>
                  </a:extLst>
                </a:hlinkClick>
              </a:rPr>
              <a:t>IoT</a:t>
            </a:r>
            <a:r>
              <a:rPr b="0" i="0" lang="es-ES" sz="1800" u="none" cap="none" strike="noStrike">
                <a:solidFill>
                  <a:srgbClr val="000000"/>
                </a:solidFill>
                <a:latin typeface="Helvetica Neue Light"/>
                <a:ea typeface="Helvetica Neue Light"/>
                <a:cs typeface="Helvetica Neue Light"/>
                <a:sym typeface="Helvetica Neue Light"/>
              </a:rPr>
              <a:t>): para establecer conexiones y análisis de todos los dispositivos conectados a internet y los datos recogidos por los mismos.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000000"/>
              </a:buClr>
              <a:buSzPts val="2400"/>
              <a:buFont typeface="Arial"/>
              <a:buChar char="•"/>
            </a:pPr>
            <a:r>
              <a:rPr b="1" i="0" lang="es-ES" sz="2400" u="none" cap="none" strike="noStrike">
                <a:solidFill>
                  <a:srgbClr val="000000"/>
                </a:solidFill>
                <a:latin typeface="Helvetica Neue Light"/>
                <a:ea typeface="Helvetica Neue Light"/>
                <a:cs typeface="Helvetica Neue Light"/>
                <a:sym typeface="Helvetica Neue Light"/>
              </a:rPr>
              <a:t>Herramientas para desarrolladores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000000"/>
              </a:buClr>
              <a:buSzPts val="2400"/>
              <a:buFont typeface="Arial"/>
              <a:buChar char="•"/>
            </a:pPr>
            <a:r>
              <a:rPr b="1" i="0" lang="es-ES" sz="2400" u="none" cap="none" strike="noStrike">
                <a:solidFill>
                  <a:srgbClr val="000000"/>
                </a:solidFill>
                <a:latin typeface="Helvetica Neue Light"/>
                <a:ea typeface="Helvetica Neue Light"/>
                <a:cs typeface="Helvetica Neue Light"/>
                <a:sym typeface="Helvetica Neue Light"/>
              </a:rPr>
              <a:t>Seguridad y control de acceso</a:t>
            </a:r>
            <a:br>
              <a:rPr b="1" i="0" lang="es-ES" sz="2400" u="none" cap="none" strike="noStrike">
                <a:solidFill>
                  <a:srgbClr val="000000"/>
                </a:solidFill>
                <a:latin typeface="Helvetica Neue Light"/>
                <a:ea typeface="Helvetica Neue Light"/>
                <a:cs typeface="Helvetica Neue Light"/>
                <a:sym typeface="Helvetica Neue Light"/>
              </a:rPr>
            </a:br>
            <a:endParaRPr b="1" i="0" sz="24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5"/>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D5 – Cloud -AWS </a:t>
            </a:r>
            <a:endParaRPr b="0" i="0" sz="2400" u="none" cap="none" strike="noStrike">
              <a:solidFill>
                <a:srgbClr val="000000"/>
              </a:solidFill>
              <a:latin typeface="Arial"/>
              <a:ea typeface="Arial"/>
              <a:cs typeface="Arial"/>
              <a:sym typeface="Arial"/>
            </a:endParaRPr>
          </a:p>
        </p:txBody>
      </p:sp>
      <p:sp>
        <p:nvSpPr>
          <p:cNvPr id="643" name="Google Shape;643;p45"/>
          <p:cNvSpPr txBox="1"/>
          <p:nvPr/>
        </p:nvSpPr>
        <p:spPr>
          <a:xfrm>
            <a:off x="1799118" y="1431465"/>
            <a:ext cx="9126415" cy="3748719"/>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4400"/>
              <a:buFont typeface="Arial"/>
              <a:buNone/>
            </a:pPr>
            <a:r>
              <a:rPr b="1" i="0" lang="es-ES" sz="4400" u="none" cap="none" strike="noStrike">
                <a:solidFill>
                  <a:srgbClr val="000000"/>
                </a:solidFill>
                <a:latin typeface="Helvetica Neue Light"/>
                <a:ea typeface="Helvetica Neue Light"/>
                <a:cs typeface="Helvetica Neue Light"/>
                <a:sym typeface="Helvetica Neue Light"/>
              </a:rPr>
              <a:t>Servicios pueden ser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4400"/>
              <a:buFont typeface="Arial"/>
              <a:buNone/>
            </a:pPr>
            <a:r>
              <a:t/>
            </a:r>
            <a:endParaRPr b="1" i="0" sz="4400" u="none" cap="none" strike="noStrike">
              <a:solidFill>
                <a:srgbClr val="000000"/>
              </a:solidFill>
              <a:latin typeface="Helvetica Neue Light"/>
              <a:ea typeface="Helvetica Neue Light"/>
              <a:cs typeface="Helvetica Neue Light"/>
              <a:sym typeface="Helvetica Neue Light"/>
            </a:endParaRPr>
          </a:p>
          <a:p>
            <a:pPr indent="-342900" lvl="0" marL="342900" marR="0" rtl="0" algn="l">
              <a:lnSpc>
                <a:spcPct val="90000"/>
              </a:lnSpc>
              <a:spcBef>
                <a:spcPts val="0"/>
              </a:spcBef>
              <a:spcAft>
                <a:spcPts val="0"/>
              </a:spcAft>
              <a:buClr>
                <a:srgbClr val="000000"/>
              </a:buClr>
              <a:buSzPts val="4400"/>
              <a:buFont typeface="Arial"/>
              <a:buChar char="•"/>
            </a:pPr>
            <a:r>
              <a:rPr b="1" i="0" lang="es-ES" sz="4400" u="none" cap="none" strike="noStrike">
                <a:solidFill>
                  <a:srgbClr val="000000"/>
                </a:solidFill>
                <a:latin typeface="Helvetica Neue Light"/>
                <a:ea typeface="Helvetica Neue Light"/>
                <a:cs typeface="Helvetica Neue Light"/>
                <a:sym typeface="Helvetica Neue Light"/>
              </a:rPr>
              <a:t>Provistos de Amazon </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000000"/>
              </a:buClr>
              <a:buSzPts val="4400"/>
              <a:buFont typeface="Arial"/>
              <a:buChar char="•"/>
            </a:pPr>
            <a:r>
              <a:rPr b="1" i="0" lang="es-ES" sz="4400" u="none" cap="none" strike="noStrike">
                <a:solidFill>
                  <a:srgbClr val="000000"/>
                </a:solidFill>
                <a:latin typeface="Helvetica Neue Light"/>
                <a:ea typeface="Helvetica Neue Light"/>
                <a:cs typeface="Helvetica Neue Light"/>
                <a:sym typeface="Helvetica Neue Light"/>
              </a:rPr>
              <a:t>Servicios de terceros que usan AWS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0"/>
              </a:spcBef>
              <a:spcAft>
                <a:spcPts val="0"/>
              </a:spcAft>
              <a:buClr>
                <a:srgbClr val="000000"/>
              </a:buClr>
              <a:buSzPts val="4400"/>
              <a:buFont typeface="Arial"/>
              <a:buChar char="•"/>
            </a:pPr>
            <a:r>
              <a:rPr b="1" i="0" lang="es-ES" sz="4400" u="none" cap="none" strike="noStrike">
                <a:solidFill>
                  <a:srgbClr val="000000"/>
                </a:solidFill>
                <a:latin typeface="Helvetica Neue Light"/>
                <a:ea typeface="Helvetica Neue Light"/>
                <a:cs typeface="Helvetica Neue Light"/>
                <a:sym typeface="Helvetica Neue Light"/>
              </a:rPr>
              <a:t>Aplicaciones completas </a:t>
            </a:r>
            <a:endParaRPr b="0" i="0" sz="1400" u="none" cap="none" strike="noStrike">
              <a:solidFill>
                <a:srgbClr val="000000"/>
              </a:solidFill>
              <a:latin typeface="Arial"/>
              <a:ea typeface="Arial"/>
              <a:cs typeface="Arial"/>
              <a:sym typeface="Arial"/>
            </a:endParaRPr>
          </a:p>
        </p:txBody>
      </p:sp>
      <p:pic>
        <p:nvPicPr>
          <p:cNvPr id="644" name="Google Shape;644;p45"/>
          <p:cNvPicPr preferRelativeResize="0"/>
          <p:nvPr/>
        </p:nvPicPr>
        <p:blipFill rotWithShape="1">
          <a:blip r:embed="rId3">
            <a:alphaModFix/>
          </a:blip>
          <a:srcRect b="0" l="0" r="0" t="0"/>
          <a:stretch/>
        </p:blipFill>
        <p:spPr>
          <a:xfrm>
            <a:off x="0" y="1171699"/>
            <a:ext cx="12192000" cy="50069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6"/>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D5 – Cloud -AWS </a:t>
            </a:r>
            <a:endParaRPr b="0" i="0" sz="2400" u="none" cap="none" strike="noStrike">
              <a:solidFill>
                <a:srgbClr val="000000"/>
              </a:solidFill>
              <a:latin typeface="Arial"/>
              <a:ea typeface="Arial"/>
              <a:cs typeface="Arial"/>
              <a:sym typeface="Arial"/>
            </a:endParaRPr>
          </a:p>
        </p:txBody>
      </p:sp>
      <p:sp>
        <p:nvSpPr>
          <p:cNvPr id="651" name="Google Shape;651;p46"/>
          <p:cNvSpPr txBox="1"/>
          <p:nvPr/>
        </p:nvSpPr>
        <p:spPr>
          <a:xfrm>
            <a:off x="371986" y="1036142"/>
            <a:ext cx="9126415" cy="9233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800"/>
              <a:buFont typeface="Arial"/>
              <a:buNone/>
            </a:pPr>
            <a:r>
              <a:rPr b="0" i="0" lang="es-ES" sz="1800" u="none" cap="none" strike="noStrike">
                <a:solidFill>
                  <a:srgbClr val="000000"/>
                </a:solidFill>
                <a:latin typeface="Helvetica Neue Light"/>
                <a:ea typeface="Helvetica Neue Light"/>
                <a:cs typeface="Helvetica Neue Light"/>
                <a:sym typeface="Helvetica Neue Light"/>
              </a:rPr>
              <a:t>Grupo servidores físicos &gt; SO</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800"/>
              <a:buFont typeface="Arial"/>
              <a:buNone/>
            </a:pPr>
            <a:r>
              <a:rPr b="0" i="0" lang="es-ES" sz="1800" u="none" cap="none" strike="noStrike">
                <a:solidFill>
                  <a:srgbClr val="000000"/>
                </a:solidFill>
                <a:latin typeface="Helvetica Neue Light"/>
                <a:ea typeface="Helvetica Neue Light"/>
                <a:cs typeface="Helvetica Neue Light"/>
                <a:sym typeface="Helvetica Neue Light"/>
              </a:rPr>
              <a:t>hypervisor gestiona las acciones de comunicación recursos a los invitados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0" i="0" sz="2400" u="none" cap="none" strike="noStrike">
              <a:solidFill>
                <a:srgbClr val="000000"/>
              </a:solidFill>
              <a:latin typeface="Helvetica Neue Light"/>
              <a:ea typeface="Helvetica Neue Light"/>
              <a:cs typeface="Helvetica Neue Light"/>
              <a:sym typeface="Helvetica Neue Light"/>
            </a:endParaRPr>
          </a:p>
        </p:txBody>
      </p:sp>
      <p:sp>
        <p:nvSpPr>
          <p:cNvPr id="652" name="Google Shape;652;p46"/>
          <p:cNvSpPr txBox="1"/>
          <p:nvPr/>
        </p:nvSpPr>
        <p:spPr>
          <a:xfrm>
            <a:off x="215576" y="3984432"/>
            <a:ext cx="8001000" cy="183742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800"/>
              <a:buFont typeface="Arial"/>
              <a:buNone/>
            </a:pPr>
            <a:r>
              <a:rPr b="0" i="0" lang="es-ES" sz="1800" u="none" cap="none" strike="noStrike">
                <a:solidFill>
                  <a:srgbClr val="000000"/>
                </a:solidFill>
                <a:latin typeface="Helvetica Neue Light"/>
                <a:ea typeface="Helvetica Neue Light"/>
                <a:cs typeface="Helvetica Neue Light"/>
                <a:sym typeface="Helvetica Neue Light"/>
              </a:rPr>
              <a:t>características </a:t>
            </a:r>
            <a:endParaRPr b="0" i="0" sz="1400" u="none" cap="none" strike="noStrike">
              <a:solidFill>
                <a:srgbClr val="000000"/>
              </a:solidFill>
              <a:latin typeface="Arial"/>
              <a:ea typeface="Arial"/>
              <a:cs typeface="Arial"/>
              <a:sym typeface="Arial"/>
            </a:endParaRPr>
          </a:p>
          <a:p>
            <a:pPr indent="-285750" lvl="0" marL="285750" marR="0" rtl="0" algn="l">
              <a:lnSpc>
                <a:spcPct val="90000"/>
              </a:lnSpc>
              <a:spcBef>
                <a:spcPts val="0"/>
              </a:spcBef>
              <a:spcAft>
                <a:spcPts val="0"/>
              </a:spcAft>
              <a:buClr>
                <a:srgbClr val="000000"/>
              </a:buClr>
              <a:buSzPts val="1800"/>
              <a:buFont typeface="Arial"/>
              <a:buChar char="•"/>
            </a:pPr>
            <a:r>
              <a:rPr b="1" i="0" lang="es-ES" sz="1800" u="none" cap="none" strike="noStrike">
                <a:solidFill>
                  <a:srgbClr val="000000"/>
                </a:solidFill>
                <a:latin typeface="Helvetica Neue Light"/>
                <a:ea typeface="Helvetica Neue Light"/>
                <a:cs typeface="Helvetica Neue Light"/>
                <a:sym typeface="Helvetica Neue Light"/>
              </a:rPr>
              <a:t>aumentar la carga o disminuirla </a:t>
            </a:r>
            <a:r>
              <a:rPr b="0" i="0" lang="es-ES" sz="1800" u="none" cap="none" strike="noStrike">
                <a:solidFill>
                  <a:srgbClr val="000000"/>
                </a:solidFill>
                <a:latin typeface="Helvetica Neue Light"/>
                <a:ea typeface="Helvetica Neue Light"/>
                <a:cs typeface="Helvetica Neue Light"/>
                <a:sym typeface="Helvetica Neue Light"/>
              </a:rPr>
              <a:t>(escalamiento horizontal/vertical)</a:t>
            </a:r>
            <a:endParaRPr b="0" i="0" sz="1400" u="none" cap="none" strike="noStrike">
              <a:solidFill>
                <a:srgbClr val="000000"/>
              </a:solidFill>
              <a:latin typeface="Arial"/>
              <a:ea typeface="Arial"/>
              <a:cs typeface="Arial"/>
              <a:sym typeface="Arial"/>
            </a:endParaRPr>
          </a:p>
          <a:p>
            <a:pPr indent="-285750" lvl="1" marL="74295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Helvetica Neue Light"/>
                <a:ea typeface="Helvetica Neue Light"/>
                <a:cs typeface="Helvetica Neue Light"/>
                <a:sym typeface="Helvetica Neue Light"/>
              </a:rPr>
              <a:t>escalamiento vertical -&gt; aumentar ram, procesador etc</a:t>
            </a:r>
            <a:endParaRPr b="0" i="0" sz="1800" u="none" cap="none" strike="noStrike">
              <a:solidFill>
                <a:srgbClr val="000000"/>
              </a:solidFill>
              <a:latin typeface="Helvetica Neue Light"/>
              <a:ea typeface="Helvetica Neue Light"/>
              <a:cs typeface="Helvetica Neue Light"/>
              <a:sym typeface="Helvetica Neue Light"/>
            </a:endParaRPr>
          </a:p>
          <a:p>
            <a:pPr indent="-285750" lvl="1" marL="74295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Helvetica Neue Light"/>
                <a:ea typeface="Helvetica Neue Light"/>
                <a:cs typeface="Helvetica Neue Light"/>
                <a:sym typeface="Helvetica Neue Light"/>
              </a:rPr>
              <a:t>escalamiento horizontal -&gt; agregar maquinas  </a:t>
            </a:r>
            <a:endParaRPr b="0" i="0" sz="1400" u="none" cap="none" strike="noStrike">
              <a:solidFill>
                <a:srgbClr val="000000"/>
              </a:solidFill>
              <a:latin typeface="Arial"/>
              <a:ea typeface="Arial"/>
              <a:cs typeface="Arial"/>
              <a:sym typeface="Arial"/>
            </a:endParaRPr>
          </a:p>
          <a:p>
            <a:pPr indent="-285750" lvl="0" marL="28575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Helvetica Neue Light"/>
                <a:ea typeface="Helvetica Neue Light"/>
                <a:cs typeface="Helvetica Neue Light"/>
                <a:sym typeface="Helvetica Neue Light"/>
              </a:rPr>
              <a:t>pagas por la capacidad el tiempo que lo uses </a:t>
            </a:r>
            <a:endParaRPr b="0" i="0" sz="1400" u="none" cap="none" strike="noStrike">
              <a:solidFill>
                <a:srgbClr val="000000"/>
              </a:solidFill>
              <a:latin typeface="Arial"/>
              <a:ea typeface="Arial"/>
              <a:cs typeface="Arial"/>
              <a:sym typeface="Arial"/>
            </a:endParaRPr>
          </a:p>
          <a:p>
            <a:pPr indent="-285750" lvl="0" marL="28575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Helvetica Neue Light"/>
                <a:ea typeface="Helvetica Neue Light"/>
                <a:cs typeface="Helvetica Neue Light"/>
                <a:sym typeface="Helvetica Neue Light"/>
              </a:rPr>
              <a:t>basadas en linux y Windows</a:t>
            </a:r>
            <a:endParaRPr b="0" i="0" sz="1400" u="none" cap="none" strike="noStrike">
              <a:solidFill>
                <a:srgbClr val="000000"/>
              </a:solidFill>
              <a:latin typeface="Arial"/>
              <a:ea typeface="Arial"/>
              <a:cs typeface="Arial"/>
              <a:sym typeface="Arial"/>
            </a:endParaRPr>
          </a:p>
          <a:p>
            <a:pPr indent="-285750" lvl="0" marL="285750" marR="0" rtl="0" algn="l">
              <a:lnSpc>
                <a:spcPct val="90000"/>
              </a:lnSpc>
              <a:spcBef>
                <a:spcPts val="0"/>
              </a:spcBef>
              <a:spcAft>
                <a:spcPts val="0"/>
              </a:spcAft>
              <a:buClr>
                <a:srgbClr val="000000"/>
              </a:buClr>
              <a:buSzPts val="1800"/>
              <a:buFont typeface="Arial"/>
              <a:buChar char="•"/>
            </a:pPr>
            <a:r>
              <a:rPr b="0" i="0" lang="es-ES" sz="1800" u="none" cap="none" strike="noStrike">
                <a:solidFill>
                  <a:srgbClr val="000000"/>
                </a:solidFill>
                <a:latin typeface="Helvetica Neue Light"/>
                <a:ea typeface="Helvetica Neue Light"/>
                <a:cs typeface="Helvetica Neue Light"/>
                <a:sym typeface="Helvetica Neue Light"/>
              </a:rPr>
              <a:t>marketplace hay servicios prefabricados como un wordpress</a:t>
            </a:r>
            <a:endParaRPr b="0" i="0" sz="1800" u="none" cap="none" strike="noStrike">
              <a:solidFill>
                <a:schemeClr val="dk1"/>
              </a:solidFill>
              <a:latin typeface="Arial"/>
              <a:ea typeface="Arial"/>
              <a:cs typeface="Arial"/>
              <a:sym typeface="Arial"/>
            </a:endParaRPr>
          </a:p>
        </p:txBody>
      </p:sp>
      <p:pic>
        <p:nvPicPr>
          <p:cNvPr id="653" name="Google Shape;653;p46"/>
          <p:cNvPicPr preferRelativeResize="0"/>
          <p:nvPr/>
        </p:nvPicPr>
        <p:blipFill rotWithShape="1">
          <a:blip r:embed="rId3">
            <a:alphaModFix/>
          </a:blip>
          <a:srcRect b="0" l="0" r="0" t="0"/>
          <a:stretch/>
        </p:blipFill>
        <p:spPr>
          <a:xfrm>
            <a:off x="2815389" y="1726982"/>
            <a:ext cx="5552239" cy="22369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7"/>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D5 – Cloud –Azure </a:t>
            </a:r>
            <a:endParaRPr b="0" i="0" sz="2400" u="none" cap="none" strike="noStrike">
              <a:solidFill>
                <a:srgbClr val="000000"/>
              </a:solidFill>
              <a:latin typeface="Arial"/>
              <a:ea typeface="Arial"/>
              <a:cs typeface="Arial"/>
              <a:sym typeface="Arial"/>
            </a:endParaRPr>
          </a:p>
        </p:txBody>
      </p:sp>
      <p:sp>
        <p:nvSpPr>
          <p:cNvPr id="660" name="Google Shape;660;p47"/>
          <p:cNvSpPr/>
          <p:nvPr/>
        </p:nvSpPr>
        <p:spPr>
          <a:xfrm>
            <a:off x="304799" y="1191723"/>
            <a:ext cx="810527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Helvetica Neue Light"/>
                <a:ea typeface="Helvetica Neue Light"/>
                <a:cs typeface="Helvetica Neue Light"/>
                <a:sym typeface="Helvetica Neue Light"/>
              </a:rPr>
              <a:t> Microsoft Azure (anteriormente Windows Azure y Azure Services Platform) es un servicio de computación en la nube para construir, probar, desplegar y administrar aplicaciones y servicios mediante el uso de sus centros de datos. </a:t>
            </a:r>
            <a:endParaRPr b="0" i="0" sz="1400" u="none" cap="none" strike="noStrike">
              <a:solidFill>
                <a:srgbClr val="000000"/>
              </a:solidFill>
              <a:latin typeface="Arial"/>
              <a:ea typeface="Arial"/>
              <a:cs typeface="Arial"/>
              <a:sym typeface="Arial"/>
            </a:endParaRPr>
          </a:p>
        </p:txBody>
      </p:sp>
      <p:sp>
        <p:nvSpPr>
          <p:cNvPr id="661" name="Google Shape;661;p47"/>
          <p:cNvSpPr txBox="1"/>
          <p:nvPr/>
        </p:nvSpPr>
        <p:spPr>
          <a:xfrm>
            <a:off x="2658979" y="6320377"/>
            <a:ext cx="50244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chemeClr val="lt1"/>
                </a:solidFill>
                <a:latin typeface="Arial"/>
                <a:ea typeface="Arial"/>
                <a:cs typeface="Arial"/>
                <a:sym typeface="Arial"/>
              </a:rPr>
              <a:t>https://es.wikipedia.org/wiki/Microsoft_Azure</a:t>
            </a:r>
            <a:endParaRPr b="0" i="0" sz="1800" u="none" cap="none" strike="noStrike">
              <a:solidFill>
                <a:schemeClr val="lt1"/>
              </a:solidFill>
              <a:latin typeface="Arial"/>
              <a:ea typeface="Arial"/>
              <a:cs typeface="Arial"/>
              <a:sym typeface="Arial"/>
            </a:endParaRPr>
          </a:p>
        </p:txBody>
      </p:sp>
      <p:pic>
        <p:nvPicPr>
          <p:cNvPr id="662" name="Google Shape;662;p47"/>
          <p:cNvPicPr preferRelativeResize="0"/>
          <p:nvPr/>
        </p:nvPicPr>
        <p:blipFill rotWithShape="1">
          <a:blip r:embed="rId3">
            <a:alphaModFix/>
          </a:blip>
          <a:srcRect b="0" l="0" r="0" t="0"/>
          <a:stretch/>
        </p:blipFill>
        <p:spPr>
          <a:xfrm>
            <a:off x="3445299" y="2748518"/>
            <a:ext cx="4452293" cy="250060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8"/>
          <p:cNvSpPr txBox="1"/>
          <p:nvPr/>
        </p:nvSpPr>
        <p:spPr>
          <a:xfrm>
            <a:off x="480271" y="352957"/>
            <a:ext cx="6914442"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D5 – Cloud –Azure </a:t>
            </a:r>
            <a:endParaRPr b="0" i="0" sz="2400" u="none" cap="none" strike="noStrike">
              <a:solidFill>
                <a:srgbClr val="000000"/>
              </a:solidFill>
              <a:latin typeface="Arial"/>
              <a:ea typeface="Arial"/>
              <a:cs typeface="Arial"/>
              <a:sym typeface="Arial"/>
            </a:endParaRPr>
          </a:p>
        </p:txBody>
      </p:sp>
      <p:sp>
        <p:nvSpPr>
          <p:cNvPr id="669" name="Google Shape;669;p48"/>
          <p:cNvSpPr/>
          <p:nvPr/>
        </p:nvSpPr>
        <p:spPr>
          <a:xfrm>
            <a:off x="292768" y="1043797"/>
            <a:ext cx="810527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Helvetica Neue Light"/>
                <a:ea typeface="Helvetica Neue Light"/>
                <a:cs typeface="Helvetica Neue Light"/>
                <a:sym typeface="Helvetica Neue Light"/>
              </a:rPr>
              <a:t>Actúa como intermediario entre su Active Directory físico y el inicio de sesión de sus usuarios. Esto permite una transacción más segura entre dominios, lo que hace que sea mas seguro.</a:t>
            </a:r>
            <a:endParaRPr b="0" i="0" sz="1400" u="none" cap="none" strike="noStrike">
              <a:solidFill>
                <a:srgbClr val="000000"/>
              </a:solidFill>
              <a:latin typeface="Arial"/>
              <a:ea typeface="Arial"/>
              <a:cs typeface="Arial"/>
              <a:sym typeface="Arial"/>
            </a:endParaRPr>
          </a:p>
        </p:txBody>
      </p:sp>
      <p:pic>
        <p:nvPicPr>
          <p:cNvPr id="670" name="Google Shape;670;p48"/>
          <p:cNvPicPr preferRelativeResize="0"/>
          <p:nvPr/>
        </p:nvPicPr>
        <p:blipFill rotWithShape="1">
          <a:blip r:embed="rId3">
            <a:alphaModFix/>
          </a:blip>
          <a:srcRect b="0" l="0" r="0" t="0"/>
          <a:stretch/>
        </p:blipFill>
        <p:spPr>
          <a:xfrm>
            <a:off x="2158821" y="2392568"/>
            <a:ext cx="6653539" cy="28637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5"/>
          <p:cNvSpPr txBox="1"/>
          <p:nvPr/>
        </p:nvSpPr>
        <p:spPr>
          <a:xfrm>
            <a:off x="838080" y="365040"/>
            <a:ext cx="10515240"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a:t>
            </a:r>
            <a:endParaRPr b="0" i="0" sz="2400" u="none" cap="none" strike="noStrike">
              <a:solidFill>
                <a:srgbClr val="000000"/>
              </a:solidFill>
              <a:latin typeface="Arial"/>
              <a:ea typeface="Arial"/>
              <a:cs typeface="Arial"/>
              <a:sym typeface="Arial"/>
            </a:endParaRPr>
          </a:p>
        </p:txBody>
      </p:sp>
      <p:pic>
        <p:nvPicPr>
          <p:cNvPr descr="https://neosmart.net/wiki/wp-content/uploads/sites/5/2015/01/MBR-Boot-Sequence-1024x385.png" id="210" name="Google Shape;210;p5"/>
          <p:cNvPicPr preferRelativeResize="0"/>
          <p:nvPr/>
        </p:nvPicPr>
        <p:blipFill rotWithShape="1">
          <a:blip r:embed="rId3">
            <a:alphaModFix/>
          </a:blip>
          <a:srcRect b="0" l="0" r="0" t="0"/>
          <a:stretch/>
        </p:blipFill>
        <p:spPr>
          <a:xfrm>
            <a:off x="1218900" y="1451112"/>
            <a:ext cx="9753600" cy="3667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4" name="Shape 214"/>
        <p:cNvGrpSpPr/>
        <p:nvPr/>
      </p:nvGrpSpPr>
      <p:grpSpPr>
        <a:xfrm>
          <a:off x="0" y="0"/>
          <a:ext cx="0" cy="0"/>
          <a:chOff x="0" y="0"/>
          <a:chExt cx="0" cy="0"/>
        </a:xfrm>
      </p:grpSpPr>
      <p:sp>
        <p:nvSpPr>
          <p:cNvPr id="215" name="Google Shape;215;p6"/>
          <p:cNvSpPr/>
          <p:nvPr/>
        </p:nvSpPr>
        <p:spPr>
          <a:xfrm>
            <a:off x="1046415" y="1206206"/>
            <a:ext cx="7122268" cy="6606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6" name="Google Shape;216;p6"/>
          <p:cNvSpPr/>
          <p:nvPr/>
        </p:nvSpPr>
        <p:spPr>
          <a:xfrm>
            <a:off x="5923721" y="4894879"/>
            <a:ext cx="512859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s-ES" sz="2400" u="none" cap="none" strike="noStrike">
                <a:solidFill>
                  <a:srgbClr val="D4D4D4"/>
                </a:solidFill>
                <a:latin typeface="Arial"/>
                <a:ea typeface="Arial"/>
                <a:cs typeface="Arial"/>
                <a:sym typeface="Arial"/>
              </a:rPr>
              <a:t>D1 - Conceptos de hardware y máquinas virtuales </a:t>
            </a:r>
            <a:endParaRPr b="0" i="0" sz="2400" u="none" cap="none" strike="noStrike">
              <a:solidFill>
                <a:srgbClr val="D4D4D4"/>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7"/>
          <p:cNvSpPr txBox="1"/>
          <p:nvPr/>
        </p:nvSpPr>
        <p:spPr>
          <a:xfrm>
            <a:off x="838080" y="365040"/>
            <a:ext cx="10515240"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a:t>
            </a:r>
            <a:endParaRPr b="0" i="0" sz="2400" u="none" cap="none" strike="noStrike">
              <a:solidFill>
                <a:srgbClr val="000000"/>
              </a:solidFill>
              <a:latin typeface="Arial"/>
              <a:ea typeface="Arial"/>
              <a:cs typeface="Arial"/>
              <a:sym typeface="Arial"/>
            </a:endParaRPr>
          </a:p>
        </p:txBody>
      </p:sp>
      <p:pic>
        <p:nvPicPr>
          <p:cNvPr descr="https://upload.wikimedia.org/wikipedia/commons/thumb/6/68/Computer_system_bus.svg/1280px-Computer_system_bus.svg.png" id="222" name="Google Shape;222;p7"/>
          <p:cNvPicPr preferRelativeResize="0"/>
          <p:nvPr/>
        </p:nvPicPr>
        <p:blipFill rotWithShape="1">
          <a:blip r:embed="rId3">
            <a:alphaModFix/>
          </a:blip>
          <a:srcRect b="0" l="0" r="0" t="0"/>
          <a:stretch/>
        </p:blipFill>
        <p:spPr>
          <a:xfrm>
            <a:off x="2715672" y="1055880"/>
            <a:ext cx="6760055" cy="49538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8"/>
          <p:cNvSpPr txBox="1"/>
          <p:nvPr/>
        </p:nvSpPr>
        <p:spPr>
          <a:xfrm>
            <a:off x="838080" y="365040"/>
            <a:ext cx="10515240"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a:t>
            </a:r>
            <a:endParaRPr b="0" i="0" sz="2400" u="none" cap="none" strike="noStrike">
              <a:solidFill>
                <a:srgbClr val="000000"/>
              </a:solidFill>
              <a:latin typeface="Arial"/>
              <a:ea typeface="Arial"/>
              <a:cs typeface="Arial"/>
              <a:sym typeface="Arial"/>
            </a:endParaRPr>
          </a:p>
        </p:txBody>
      </p:sp>
      <p:pic>
        <p:nvPicPr>
          <p:cNvPr descr="https://upload.wikimedia.org/wikipedia/commons/5/50/Arquitecturaneumann.jpg" id="228" name="Google Shape;228;p8"/>
          <p:cNvPicPr preferRelativeResize="0"/>
          <p:nvPr/>
        </p:nvPicPr>
        <p:blipFill rotWithShape="1">
          <a:blip r:embed="rId3">
            <a:alphaModFix/>
          </a:blip>
          <a:srcRect b="0" l="0" r="0" t="0"/>
          <a:stretch/>
        </p:blipFill>
        <p:spPr>
          <a:xfrm>
            <a:off x="404735" y="1289155"/>
            <a:ext cx="4762500" cy="4210050"/>
          </a:xfrm>
          <a:prstGeom prst="rect">
            <a:avLst/>
          </a:prstGeom>
          <a:noFill/>
          <a:ln>
            <a:noFill/>
          </a:ln>
        </p:spPr>
      </p:pic>
      <p:pic>
        <p:nvPicPr>
          <p:cNvPr descr="https://upload.wikimedia.org/wikipedia/commons/thumb/2/2c/Eckert-Mauchly_%28von_Neumann%29_architecture.svg/1280px-Eckert-Mauchly_%28von_Neumann%29_architecture.svg.png" id="229" name="Google Shape;229;p8"/>
          <p:cNvPicPr preferRelativeResize="0"/>
          <p:nvPr/>
        </p:nvPicPr>
        <p:blipFill rotWithShape="1">
          <a:blip r:embed="rId4">
            <a:alphaModFix/>
          </a:blip>
          <a:srcRect b="0" l="0" r="0" t="0"/>
          <a:stretch/>
        </p:blipFill>
        <p:spPr>
          <a:xfrm>
            <a:off x="6280877" y="1289155"/>
            <a:ext cx="5521377" cy="3942608"/>
          </a:xfrm>
          <a:prstGeom prst="rect">
            <a:avLst/>
          </a:prstGeom>
          <a:noFill/>
          <a:ln>
            <a:noFill/>
          </a:ln>
        </p:spPr>
      </p:pic>
      <p:cxnSp>
        <p:nvCxnSpPr>
          <p:cNvPr id="230" name="Google Shape;230;p8"/>
          <p:cNvCxnSpPr/>
          <p:nvPr/>
        </p:nvCxnSpPr>
        <p:spPr>
          <a:xfrm flipH="1">
            <a:off x="5714910" y="943343"/>
            <a:ext cx="18291" cy="4634232"/>
          </a:xfrm>
          <a:prstGeom prst="straightConnector1">
            <a:avLst/>
          </a:prstGeom>
          <a:noFill/>
          <a:ln cap="flat" cmpd="sng" w="9525">
            <a:solidFill>
              <a:schemeClr val="dk1"/>
            </a:solidFill>
            <a:prstDash val="solid"/>
            <a:miter lim="8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9"/>
          <p:cNvSpPr txBox="1"/>
          <p:nvPr/>
        </p:nvSpPr>
        <p:spPr>
          <a:xfrm>
            <a:off x="838080" y="365040"/>
            <a:ext cx="10515240" cy="69084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s-ES" sz="2400" u="none" cap="none" strike="noStrike">
                <a:solidFill>
                  <a:srgbClr val="000000"/>
                </a:solidFill>
                <a:latin typeface="Helvetica Neue Light"/>
                <a:ea typeface="Helvetica Neue Light"/>
                <a:cs typeface="Helvetica Neue Light"/>
                <a:sym typeface="Helvetica Neue Light"/>
              </a:rPr>
              <a:t>D1 - Hardware y VMs</a:t>
            </a:r>
            <a:endParaRPr b="0" i="0" sz="2400" u="none" cap="none" strike="noStrike">
              <a:solidFill>
                <a:srgbClr val="000000"/>
              </a:solidFill>
              <a:latin typeface="Arial"/>
              <a:ea typeface="Arial"/>
              <a:cs typeface="Arial"/>
              <a:sym typeface="Arial"/>
            </a:endParaRPr>
          </a:p>
        </p:txBody>
      </p:sp>
      <p:pic>
        <p:nvPicPr>
          <p:cNvPr id="236" name="Google Shape;236;p9"/>
          <p:cNvPicPr preferRelativeResize="0"/>
          <p:nvPr/>
        </p:nvPicPr>
        <p:blipFill rotWithShape="1">
          <a:blip r:embed="rId3">
            <a:alphaModFix/>
          </a:blip>
          <a:srcRect b="0" l="0" r="0" t="0"/>
          <a:stretch/>
        </p:blipFill>
        <p:spPr>
          <a:xfrm>
            <a:off x="377686" y="1219052"/>
            <a:ext cx="5871365" cy="4695470"/>
          </a:xfrm>
          <a:prstGeom prst="rect">
            <a:avLst/>
          </a:prstGeom>
          <a:noFill/>
          <a:ln>
            <a:noFill/>
          </a:ln>
        </p:spPr>
      </p:pic>
      <p:pic>
        <p:nvPicPr>
          <p:cNvPr id="237" name="Google Shape;237;p9"/>
          <p:cNvPicPr preferRelativeResize="0"/>
          <p:nvPr/>
        </p:nvPicPr>
        <p:blipFill rotWithShape="1">
          <a:blip r:embed="rId4">
            <a:alphaModFix/>
          </a:blip>
          <a:srcRect b="0" l="0" r="0" t="0"/>
          <a:stretch/>
        </p:blipFill>
        <p:spPr>
          <a:xfrm>
            <a:off x="1975057" y="365040"/>
            <a:ext cx="9978404" cy="57126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2019-10-23T09:38:56Z</dcterms:created>
  <dc:creator>Diego Diaz</dc:creator>
</cp:coreProperties>
</file>